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6"/>
  </p:notesMasterIdLst>
  <p:sldIdLst>
    <p:sldId id="303" r:id="rId4"/>
    <p:sldId id="264" r:id="rId5"/>
    <p:sldId id="451" r:id="rId6"/>
    <p:sldId id="452" r:id="rId7"/>
    <p:sldId id="432" r:id="rId8"/>
    <p:sldId id="424" r:id="rId9"/>
    <p:sldId id="439" r:id="rId10"/>
    <p:sldId id="396" r:id="rId11"/>
    <p:sldId id="307" r:id="rId12"/>
    <p:sldId id="270" r:id="rId13"/>
    <p:sldId id="441" r:id="rId14"/>
    <p:sldId id="317" r:id="rId15"/>
    <p:sldId id="318" r:id="rId16"/>
    <p:sldId id="397" r:id="rId17"/>
    <p:sldId id="276" r:id="rId18"/>
    <p:sldId id="347" r:id="rId19"/>
    <p:sldId id="443" r:id="rId20"/>
    <p:sldId id="316" r:id="rId21"/>
    <p:sldId id="284" r:id="rId22"/>
    <p:sldId id="444" r:id="rId23"/>
    <p:sldId id="445" r:id="rId24"/>
    <p:sldId id="446" r:id="rId25"/>
    <p:sldId id="447" r:id="rId26"/>
    <p:sldId id="385" r:id="rId27"/>
    <p:sldId id="356" r:id="rId28"/>
    <p:sldId id="350" r:id="rId29"/>
    <p:sldId id="352" r:id="rId30"/>
    <p:sldId id="382" r:id="rId31"/>
    <p:sldId id="354" r:id="rId32"/>
    <p:sldId id="383" r:id="rId33"/>
    <p:sldId id="355" r:id="rId34"/>
    <p:sldId id="427" r:id="rId35"/>
    <p:sldId id="390" r:id="rId36"/>
    <p:sldId id="387" r:id="rId37"/>
    <p:sldId id="400" r:id="rId38"/>
    <p:sldId id="450" r:id="rId39"/>
    <p:sldId id="437" r:id="rId40"/>
    <p:sldId id="438" r:id="rId41"/>
    <p:sldId id="384" r:id="rId42"/>
    <p:sldId id="398" r:id="rId43"/>
    <p:sldId id="376" r:id="rId44"/>
    <p:sldId id="448" r:id="rId45"/>
    <p:sldId id="449" r:id="rId46"/>
    <p:sldId id="414" r:id="rId47"/>
    <p:sldId id="422" r:id="rId48"/>
    <p:sldId id="421" r:id="rId49"/>
    <p:sldId id="415" r:id="rId50"/>
    <p:sldId id="416" r:id="rId51"/>
    <p:sldId id="417" r:id="rId52"/>
    <p:sldId id="418" r:id="rId53"/>
    <p:sldId id="419" r:id="rId54"/>
    <p:sldId id="420" r:id="rId55"/>
    <p:sldId id="423" r:id="rId56"/>
    <p:sldId id="395" r:id="rId57"/>
    <p:sldId id="393" r:id="rId58"/>
    <p:sldId id="367" r:id="rId59"/>
    <p:sldId id="361" r:id="rId60"/>
    <p:sldId id="407" r:id="rId61"/>
    <p:sldId id="405" r:id="rId62"/>
    <p:sldId id="369" r:id="rId63"/>
    <p:sldId id="434" r:id="rId64"/>
    <p:sldId id="433" r:id="rId65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CC00"/>
    <a:srgbClr val="FF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6" autoAdjust="0"/>
    <p:restoredTop sz="97744" autoAdjust="0"/>
  </p:normalViewPr>
  <p:slideViewPr>
    <p:cSldViewPr>
      <p:cViewPr>
        <p:scale>
          <a:sx n="103" d="100"/>
          <a:sy n="103" d="100"/>
        </p:scale>
        <p:origin x="-80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\\almf\almf\group\ALMFstuff\courses\Basics\basics_123_2011\practicals_course2\Practical_ImageJ\example_data\output\microtubule_tip_xy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6351924759405"/>
          <c:y val="0.0542359288422285"/>
          <c:w val="0.784828740157481"/>
          <c:h val="0.630709755030623"/>
        </c:manualLayout>
      </c:layout>
      <c:scatterChart>
        <c:scatterStyle val="smoothMarker"/>
        <c:varyColors val="0"/>
        <c:ser>
          <c:idx val="0"/>
          <c:order val="0"/>
          <c:xVal>
            <c:numRef>
              <c:f>microtubule_tip_xy!$D$1:$D$19</c:f>
              <c:numCache>
                <c:formatCode>General</c:formatCode>
                <c:ptCount val="19"/>
                <c:pt idx="0">
                  <c:v>0.0</c:v>
                </c:pt>
                <c:pt idx="1">
                  <c:v>5.5</c:v>
                </c:pt>
                <c:pt idx="2">
                  <c:v>7.0</c:v>
                </c:pt>
                <c:pt idx="3">
                  <c:v>12.0</c:v>
                </c:pt>
                <c:pt idx="4">
                  <c:v>16.5</c:v>
                </c:pt>
                <c:pt idx="5">
                  <c:v>28.0</c:v>
                </c:pt>
                <c:pt idx="6">
                  <c:v>32.0</c:v>
                </c:pt>
                <c:pt idx="7">
                  <c:v>38.0</c:v>
                </c:pt>
                <c:pt idx="8">
                  <c:v>42.5</c:v>
                </c:pt>
                <c:pt idx="9">
                  <c:v>45.0</c:v>
                </c:pt>
                <c:pt idx="10">
                  <c:v>47.5</c:v>
                </c:pt>
                <c:pt idx="11">
                  <c:v>51.5</c:v>
                </c:pt>
                <c:pt idx="12">
                  <c:v>58.5</c:v>
                </c:pt>
                <c:pt idx="13">
                  <c:v>60.0</c:v>
                </c:pt>
                <c:pt idx="14">
                  <c:v>60.5</c:v>
                </c:pt>
                <c:pt idx="15">
                  <c:v>68.5</c:v>
                </c:pt>
                <c:pt idx="16">
                  <c:v>75.0</c:v>
                </c:pt>
                <c:pt idx="17">
                  <c:v>82.0</c:v>
                </c:pt>
                <c:pt idx="18">
                  <c:v>82.5</c:v>
                </c:pt>
              </c:numCache>
            </c:numRef>
          </c:xVal>
          <c:yVal>
            <c:numRef>
              <c:f>microtubule_tip_xy!$E$1:$E$19</c:f>
              <c:numCache>
                <c:formatCode>General</c:formatCode>
                <c:ptCount val="19"/>
                <c:pt idx="0">
                  <c:v>7.843999999999998</c:v>
                </c:pt>
                <c:pt idx="1">
                  <c:v>8.374</c:v>
                </c:pt>
                <c:pt idx="2">
                  <c:v>7.313999999999996</c:v>
                </c:pt>
                <c:pt idx="3">
                  <c:v>8.374</c:v>
                </c:pt>
                <c:pt idx="4">
                  <c:v>8.904000000000003</c:v>
                </c:pt>
                <c:pt idx="5">
                  <c:v>9.116000000000001</c:v>
                </c:pt>
                <c:pt idx="6">
                  <c:v>5.3</c:v>
                </c:pt>
                <c:pt idx="7">
                  <c:v>6.677999999999995</c:v>
                </c:pt>
                <c:pt idx="8">
                  <c:v>6.996</c:v>
                </c:pt>
                <c:pt idx="9">
                  <c:v>7.313999999999996</c:v>
                </c:pt>
                <c:pt idx="10">
                  <c:v>6.89</c:v>
                </c:pt>
                <c:pt idx="11">
                  <c:v>7.42</c:v>
                </c:pt>
                <c:pt idx="12">
                  <c:v>7.42</c:v>
                </c:pt>
                <c:pt idx="13">
                  <c:v>7.313999999999996</c:v>
                </c:pt>
                <c:pt idx="14">
                  <c:v>6.042</c:v>
                </c:pt>
                <c:pt idx="15">
                  <c:v>7.525999999999986</c:v>
                </c:pt>
                <c:pt idx="16">
                  <c:v>7.632</c:v>
                </c:pt>
                <c:pt idx="17">
                  <c:v>1.59</c:v>
                </c:pt>
                <c:pt idx="18">
                  <c:v>1.165999999999992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0548024"/>
        <c:axId val="-2142114904"/>
      </c:scatterChart>
      <c:valAx>
        <c:axId val="-21405480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  <a:r>
                  <a:rPr lang="en-US" sz="2000" baseline="0"/>
                  <a:t> (s)</a:t>
                </a:r>
                <a:endParaRPr lang="en-US" sz="2000"/>
              </a:p>
            </c:rich>
          </c:tx>
          <c:layout/>
          <c:overlay val="0"/>
        </c:title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142114904"/>
        <c:crosses val="autoZero"/>
        <c:crossBetween val="midCat"/>
        <c:majorUnit val="5.0"/>
      </c:valAx>
      <c:valAx>
        <c:axId val="-21421149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Micortublue Length (um)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14054802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2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438180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C31C0B2D-240A-4493-ACCB-A211DB93524D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2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176105A2-0F8B-448B-A3E1-F615B629A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4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9187" cy="27432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Related</a:t>
            </a:r>
            <a:r>
              <a:rPr lang="en-US" baseline="0" dirty="0" smtClean="0"/>
              <a:t> functionality: [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Results]; [</a:t>
            </a:r>
            <a:r>
              <a:rPr lang="en-US" baseline="0" dirty="0" err="1" smtClean="0"/>
              <a:t>Analyze..Tools..Calibration</a:t>
            </a:r>
            <a:r>
              <a:rPr lang="en-US" baseline="0" dirty="0" smtClean="0"/>
              <a:t> bar]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1: Answers: Mouse Over, Line Profile, Histogram, </a:t>
            </a:r>
            <a:r>
              <a:rPr lang="en-US" baseline="0" dirty="0" err="1" smtClean="0"/>
              <a:t>HiLo</a:t>
            </a:r>
            <a:r>
              <a:rPr lang="en-US" baseline="0" dirty="0" smtClean="0"/>
              <a:t> LUT, 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2: divide by 2 and then add 120</a:t>
            </a:r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3252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defTabSz="966788"/>
            <a:fld id="{12A059ED-4DB9-48C4-B043-FB5A6EF98AE1}" type="slidenum">
              <a:rPr lang="en-US" sz="1300" b="0">
                <a:latin typeface="Calibri" pitchFamily="34" charset="0"/>
              </a:rPr>
              <a:pPr algn="r" defTabSz="966788"/>
              <a:t>9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1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2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73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it is handy to magnify the movie before you start tracking</a:t>
            </a:r>
          </a:p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while adding tracks, click nowhere else!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velocity of </a:t>
            </a:r>
            <a:r>
              <a:rPr lang="en-US" b="0" dirty="0" err="1" smtClean="0"/>
              <a:t>Kinesin</a:t>
            </a:r>
            <a:r>
              <a:rPr lang="en-US" b="0" dirty="0" smtClean="0"/>
              <a:t> inside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HeLa</a:t>
            </a:r>
            <a:r>
              <a:rPr lang="en-US" b="0" baseline="0" dirty="0" smtClean="0"/>
              <a:t> cells </a:t>
            </a:r>
            <a:r>
              <a:rPr lang="en-US" b="0" dirty="0" smtClean="0"/>
              <a:t>= 0.6 µm/s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a handy “trick” to see all areas visited by the vesicles </a:t>
            </a:r>
            <a:r>
              <a:rPr lang="en-US" b="0" baseline="0" dirty="0" smtClean="0"/>
              <a:t>is to perform a “Maximum intensity projection” [Image..Stacks..Z Project] (Maximum Intensity)</a:t>
            </a:r>
            <a:endParaRPr lang="en-US" b="0" dirty="0" smtClean="0"/>
          </a:p>
          <a:p>
            <a:pPr>
              <a:buFont typeface="Arial" pitchFamily="34" charset="0"/>
              <a:buChar char="•"/>
            </a:pPr>
            <a:endParaRPr lang="en-US" sz="1200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4A64406E-1EFA-478F-B54C-81BA3DBAB88E}" type="slidenum">
              <a:rPr lang="en-US" sz="1300" b="0">
                <a:latin typeface="Calibri" pitchFamily="34" charset="0"/>
                <a:cs typeface="Arial" charset="0"/>
              </a:rPr>
              <a:pPr algn="r" defTabSz="966788"/>
              <a:t>42</a:t>
            </a:fld>
            <a:endParaRPr lang="en-US" sz="1300" b="0"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C03C76-6025-DB44-A6F6-688CFE6CE396}" type="slidenum">
              <a:rPr lang="ja-JP" altLang="en-US" smtClean="0"/>
              <a:pPr>
                <a:defRPr/>
              </a:pPr>
              <a:t>49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6610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 1: The </a:t>
            </a:r>
            <a:r>
              <a:rPr lang="en-US" baseline="0" dirty="0" smtClean="0"/>
              <a:t>minimum displayed value will be set to 0 and the maximum displayed value will be set to 255 in the final 8 bit image.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Answer 2:</a:t>
            </a:r>
            <a:r>
              <a:rPr lang="en-US" baseline="0" dirty="0" smtClean="0"/>
              <a:t> There is </a:t>
            </a:r>
            <a:r>
              <a:rPr lang="en-US" baseline="0" smtClean="0"/>
              <a:t>no easy answer </a:t>
            </a:r>
            <a:r>
              <a:rPr lang="en-US" baseline="0" dirty="0" smtClean="0"/>
              <a:t>=&gt; better avoid conversions!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1: select the respective channel and change appearance with [</a:t>
            </a:r>
            <a:r>
              <a:rPr lang="en-US" dirty="0" err="1" smtClean="0"/>
              <a:t>Image..Adjust..Brightness</a:t>
            </a:r>
            <a:r>
              <a:rPr lang="en-US" dirty="0" smtClean="0"/>
              <a:t>/Contrast]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every year the outcome of this practical changes, showing how dangerous it is to save images in different formats (if you still want to quantify them).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0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Useful: [ROI </a:t>
            </a:r>
            <a:r>
              <a:rPr lang="en-US" dirty="0" err="1" smtClean="0"/>
              <a:t>Manager..More..Labels</a:t>
            </a:r>
            <a:r>
              <a:rPr lang="en-US" dirty="0" smtClean="0"/>
              <a:t>] =&gt;</a:t>
            </a:r>
            <a:r>
              <a:rPr lang="en-US" baseline="0" dirty="0" smtClean="0"/>
              <a:t> shows the names on the image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="0" dirty="0" smtClean="0"/>
              <a:t>You have to remove the BG ROI before the subtraction,</a:t>
            </a:r>
            <a:r>
              <a:rPr lang="en-US" b="0" baseline="0" dirty="0" smtClean="0"/>
              <a:t> because otherwise </a:t>
            </a:r>
            <a:r>
              <a:rPr lang="en-US" b="0" baseline="0" dirty="0" err="1" smtClean="0"/>
              <a:t>ImageJ</a:t>
            </a:r>
            <a:r>
              <a:rPr lang="en-US" b="0" baseline="0" dirty="0" smtClean="0"/>
              <a:t> only subtracts the value from this region.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If you don’t convert to the image to 32bit there can be no negative numbers and thus the background subtraction does not work properly…</a:t>
            </a:r>
          </a:p>
          <a:p>
            <a:pPr marL="171450" indent="-171450">
              <a:buFontTx/>
              <a:buChar char="-"/>
            </a:pP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5300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FADA3F40-BD49-4815-8FA9-7ECF6FA10B2C}" type="slidenum">
              <a:rPr lang="en-US" sz="1300" b="0">
                <a:latin typeface="Calibri" pitchFamily="34" charset="0"/>
              </a:rPr>
              <a:pPr algn="r" defTabSz="966788"/>
              <a:t>20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You can</a:t>
            </a:r>
            <a:r>
              <a:rPr lang="en-US" baseline="0" dirty="0" smtClean="0"/>
              <a:t> also load ROIs from images, if they are saved inside the image format:</a:t>
            </a:r>
            <a:br>
              <a:rPr lang="en-US" baseline="0" dirty="0" smtClean="0"/>
            </a:br>
            <a:r>
              <a:rPr lang="en-US" baseline="0" dirty="0" smtClean="0"/>
              <a:t>Example: open “../LOCI/Arf1-GFP_Golgi_FRAP.oib” and check “Display ROIs”</a:t>
            </a:r>
          </a:p>
          <a:p>
            <a:pPr>
              <a:buFont typeface="Arial" pitchFamily="34" charset="0"/>
              <a:buChar char="•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513E3D42-4362-4D39-ACEB-DF4905019AEC}" type="slidenum">
              <a:rPr lang="en-US" sz="1300" b="0">
                <a:latin typeface="Calibri" pitchFamily="34" charset="0"/>
              </a:rPr>
              <a:pPr algn="r" defTabSz="966788"/>
              <a:t>23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74708-613C-401B-9DA1-01AC74644A21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A2743-10A9-4D4E-84A0-993EE720D0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0EF11-10AF-4494-A151-BB98E2DE9F90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65EE2-5F89-4AF2-AC56-F19D371B15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F2531-C75C-4EAB-A7F9-A6989F089F1A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ED58E-5D26-4571-B0C9-0A188943F9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25C08-689D-4BA9-9619-001E1CF81BDA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1FAA7-FF00-443C-9E7A-F2615FA97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62C99-9134-4A5A-BCA9-7BA44F922F57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3AB9A-4E0B-4710-A717-B77A0C6498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22/09/16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17DEB-A9A0-4E9D-BA78-EE832D335F8A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490C7-3110-4434-9F93-2F909621A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6441A-A827-4A49-8899-1624FD81669D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27A48-BAE4-463C-B36B-D1143093B1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134D3-A32A-4001-A422-8A778DA72682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2EAFE-4D54-4E51-8937-B1BCF8C7C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354D3-71A7-4863-A4A1-B44BACD24542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A1520-9202-4B0B-A418-F319E1300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D5296-BF8E-44EF-ABA3-1B4AB9BB402F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FFCCE-2F82-468F-8031-74F2B9BCF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D5F27-B9F8-4598-8F80-11159CEB4009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5D861-93BF-42A5-BFCD-FF97CBC0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C10F1C0-954F-4160-9EE2-3948867A958B}" type="datetimeFigureOut">
              <a:rPr lang="en-US"/>
              <a:pPr>
                <a:defRPr/>
              </a:pPr>
              <a:t>22/09/16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D4DF7F-3960-4278-89AF-726131A10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F416054-50A2-414F-8A37-AE573A13A98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22/09/16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59BAF19-6C33-B548-AF9E-B698AE9F245A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22/09/16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microsoft.com/office/2007/relationships/media" Target="file:///\\almf\almf\group\ALMFstuff\courses\Practical_ImageJ_Everything\rotation_bead_p_open.avi" TargetMode="External"/><Relationship Id="rId2" Type="http://schemas.openxmlformats.org/officeDocument/2006/relationships/video" Target="file:///\\almf\almf\group\ALMFstuff\courses\Practical_ImageJ_Everything\rotation_bead_p_open.av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microsoft.com/office/2007/relationships/media" Target="file:///\\almf\almf\group\ALMFstuff\courses\Practical_ImageJ_Everything\zebrafish_wholefish_neurons.avi" TargetMode="External"/><Relationship Id="rId2" Type="http://schemas.openxmlformats.org/officeDocument/2006/relationships/video" Target="file:///\\almf\almf\group\ALMFstuff\courses\Practical_ImageJ_Everything\zebrafish_wholefish_neurons.avi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gif"/><Relationship Id="rId3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1" Type="http://schemas.microsoft.com/office/2007/relationships/media" Target="file:///C:\Users\Christian%20Tischer\Dropbox\Presentations_Courses\2014--Tischi--ImageJ--Copenhagen\Presentation\TransportOfEndosomalVirus.avi" TargetMode="External"/><Relationship Id="rId2" Type="http://schemas.openxmlformats.org/officeDocument/2006/relationships/video" Target="file:///C:\Users\Christian%20Tischer\Dropbox\Presentations_Courses\2014--Tischi--ImageJ--Copenhagen\Presentation\TransportOfEndosomalVirus.av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1" Type="http://schemas.microsoft.com/office/2007/relationships/media" Target="file:///\\almf\almf\group\ALMFstuff\courses\Practical_ImageJ_Everything\gfp-tubulin_tirf.avi" TargetMode="External"/><Relationship Id="rId2" Type="http://schemas.openxmlformats.org/officeDocument/2006/relationships/video" Target="file:///\\almf\almf\group\ALMFstuff\courses\Practical_ImageJ_Everything\gfp-tubulin_tirf.avi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27317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Basic Image Analysis</a:t>
            </a:r>
            <a:br>
              <a:rPr lang="en-US" dirty="0" smtClean="0"/>
            </a:br>
            <a:r>
              <a:rPr lang="en-US" dirty="0" smtClean="0"/>
              <a:t>(using </a:t>
            </a:r>
            <a:r>
              <a:rPr lang="en-US" dirty="0" err="1" smtClean="0">
                <a:solidFill>
                  <a:srgbClr val="7F7F7F"/>
                </a:solidFill>
              </a:rPr>
              <a:t>ImageJ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70C0"/>
                </a:solidFill>
              </a:rPr>
              <a:t>FIJI</a:t>
            </a:r>
            <a:r>
              <a:rPr lang="en-US" dirty="0" smtClean="0"/>
              <a:t>)</a:t>
            </a: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304800" y="3886200"/>
            <a:ext cx="821250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Christian </a:t>
            </a:r>
            <a:r>
              <a:rPr lang="en-US" b="0" dirty="0" smtClean="0"/>
              <a:t>“</a:t>
            </a:r>
            <a:r>
              <a:rPr lang="en-US" b="0" dirty="0" err="1" smtClean="0"/>
              <a:t>Tischi</a:t>
            </a:r>
            <a:r>
              <a:rPr lang="en-US" b="0" dirty="0" smtClean="0"/>
              <a:t>” Tischer</a:t>
            </a:r>
          </a:p>
          <a:p>
            <a:pPr algn="ctr"/>
            <a:endParaRPr lang="en-US" b="0" dirty="0" smtClean="0"/>
          </a:p>
          <a:p>
            <a:pPr algn="ctr"/>
            <a:r>
              <a:rPr lang="en-US" b="0" dirty="0" err="1" smtClean="0"/>
              <a:t>tischitischer</a:t>
            </a:r>
            <a:r>
              <a:rPr lang="en-US" b="0" dirty="0" err="1"/>
              <a:t>@gmail.com</a:t>
            </a:r>
            <a:endParaRPr lang="en-US" b="0" dirty="0"/>
          </a:p>
          <a:p>
            <a:pPr algn="ctr"/>
            <a:endParaRPr lang="en-US" b="0" dirty="0"/>
          </a:p>
          <a:p>
            <a:pPr algn="ctr"/>
            <a:r>
              <a:rPr lang="en-US" b="0" dirty="0" smtClean="0"/>
              <a:t>Advanced Light Microscopy Facility (ALMF)</a:t>
            </a:r>
          </a:p>
          <a:p>
            <a:pPr algn="ctr"/>
            <a:r>
              <a:rPr lang="en-US" b="0" dirty="0" smtClean="0"/>
              <a:t>European Molecular Biology Laboratory (EMBL), Heidelberg, Germany  </a:t>
            </a:r>
            <a:endParaRPr lang="en-US" b="0" dirty="0"/>
          </a:p>
          <a:p>
            <a:pPr algn="ctr"/>
            <a:endParaRPr lang="en-US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1066800"/>
            <a:ext cx="5659437" cy="2209800"/>
          </a:xfrm>
        </p:spPr>
        <p:txBody>
          <a:bodyPr>
            <a:noAutofit/>
          </a:bodyPr>
          <a:lstStyle/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bit_conversion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16bit.tif</a:t>
            </a:r>
            <a:r>
              <a:rPr lang="en-US" sz="1800" b="1" dirty="0" smtClean="0"/>
              <a:t>”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Duplicate the 16bit image </a:t>
            </a:r>
            <a:r>
              <a:rPr lang="en-US" sz="1800" b="1" i="1" dirty="0" smtClean="0"/>
              <a:t>(Image..Duplicate)</a:t>
            </a:r>
            <a:br>
              <a:rPr lang="en-US" sz="1800" b="1" i="1" dirty="0" smtClean="0"/>
            </a:br>
            <a:r>
              <a:rPr lang="en-US" sz="1800" b="1" dirty="0" smtClean="0">
                <a:solidFill>
                  <a:srgbClr val="FF0000"/>
                </a:solidFill>
              </a:rPr>
              <a:t>perform the next steps on the duplicated image!</a:t>
            </a:r>
            <a:endParaRPr lang="en-US" sz="1800" dirty="0" smtClean="0">
              <a:solidFill>
                <a:srgbClr val="FF0000"/>
              </a:solidFill>
            </a:endParaRP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change display using</a:t>
            </a:r>
            <a:r>
              <a:rPr lang="en-US" sz="1800" i="1" dirty="0" smtClean="0"/>
              <a:t>: </a:t>
            </a:r>
            <a:br>
              <a:rPr lang="en-US" sz="1800" i="1" dirty="0" smtClean="0"/>
            </a:br>
            <a:r>
              <a:rPr lang="en-US" sz="1800" b="1" i="1" dirty="0" err="1" smtClean="0"/>
              <a:t>Image..Adjust..Brightness</a:t>
            </a:r>
            <a:r>
              <a:rPr lang="en-US" sz="1800" b="1" i="1" dirty="0" smtClean="0"/>
              <a:t>/Contrast..Set</a:t>
            </a:r>
            <a:endParaRPr lang="en-US" sz="1400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convert to 8-bit:</a:t>
            </a:r>
            <a:r>
              <a:rPr lang="en-US" sz="1800" i="1" dirty="0" smtClean="0"/>
              <a:t> </a:t>
            </a:r>
            <a:r>
              <a:rPr lang="en-US" sz="1800" b="1" i="1" dirty="0" smtClean="0"/>
              <a:t>Image..Type..8-bit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values,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1371600" lvl="2" indent="-457200" eaLnBrk="1" hangingPunct="1">
              <a:defRPr/>
            </a:pPr>
            <a:endParaRPr lang="en-US" sz="14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609600" indent="-609600" eaLnBrk="1" hangingPunct="1">
              <a:defRPr/>
            </a:pPr>
            <a:endParaRPr lang="en-US" sz="1800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2895600"/>
            <a:ext cx="29051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Conversion to 8-bit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3200400"/>
            <a:ext cx="2149475" cy="55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572000"/>
            <a:ext cx="61722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1:</a:t>
            </a:r>
            <a:r>
              <a:rPr lang="en-US" sz="1600" b="0" dirty="0">
                <a:solidFill>
                  <a:srgbClr val="000000"/>
                </a:solidFill>
              </a:rPr>
              <a:t> how do </a:t>
            </a:r>
            <a:r>
              <a:rPr lang="en-US" sz="1600" b="0" dirty="0" smtClean="0">
                <a:solidFill>
                  <a:srgbClr val="000000"/>
                </a:solidFill>
              </a:rPr>
              <a:t>the set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chemeClr val="tx1"/>
                </a:solidFill>
              </a:rPr>
              <a:t>values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influence the 8-bit conversion? (Tip: Repeat steps </a:t>
            </a:r>
            <a:r>
              <a:rPr lang="en-US" sz="1600" dirty="0">
                <a:solidFill>
                  <a:srgbClr val="000000"/>
                </a:solidFill>
              </a:rPr>
              <a:t>3.-5. </a:t>
            </a:r>
            <a:r>
              <a:rPr lang="en-US" sz="1600" b="0" dirty="0">
                <a:solidFill>
                  <a:srgbClr val="000000"/>
                </a:solidFill>
              </a:rPr>
              <a:t>using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different values for “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displayed value”</a:t>
            </a:r>
            <a:r>
              <a:rPr lang="en-US" sz="1600" b="0" dirty="0">
                <a:solidFill>
                  <a:schemeClr val="tx1"/>
                </a:solidFill>
              </a:rPr>
              <a:t> and use the methods that you learned to examine the pixels values!)</a:t>
            </a:r>
          </a:p>
          <a:p>
            <a:pPr>
              <a:defRPr/>
            </a:pPr>
            <a:endParaRPr lang="en-US" sz="16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2:</a:t>
            </a:r>
            <a:r>
              <a:rPr lang="en-US" sz="1600" b="0" dirty="0">
                <a:solidFill>
                  <a:srgbClr val="000000"/>
                </a:solidFill>
              </a:rPr>
              <a:t> what are the best displayed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rgbClr val="000000"/>
                </a:solidFill>
              </a:rPr>
              <a:t>values for a “good 8-bit conversion”?</a:t>
            </a:r>
          </a:p>
        </p:txBody>
      </p:sp>
      <p:pic>
        <p:nvPicPr>
          <p:cNvPr id="1434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76200"/>
            <a:ext cx="1131888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096000" y="2171700"/>
            <a:ext cx="457200" cy="16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cxnSp>
        <p:nvCxnSpPr>
          <p:cNvPr id="14345" name="Straight Arrow Connector 16"/>
          <p:cNvCxnSpPr>
            <a:cxnSpLocks noChangeShapeType="1"/>
          </p:cNvCxnSpPr>
          <p:nvPr/>
        </p:nvCxnSpPr>
        <p:spPr bwMode="auto">
          <a:xfrm flipV="1">
            <a:off x="4648200" y="2362200"/>
            <a:ext cx="1584325" cy="7620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4" name="Straight Arrow Connector 16"/>
          <p:cNvCxnSpPr>
            <a:stCxn id="10" idx="2"/>
            <a:endCxn id="0" idx="0"/>
          </p:cNvCxnSpPr>
          <p:nvPr/>
        </p:nvCxnSpPr>
        <p:spPr>
          <a:xfrm>
            <a:off x="6324600" y="2357438"/>
            <a:ext cx="1071563" cy="5381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-9144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0070C0"/>
                </a:solidFill>
              </a:rPr>
              <a:t>mu</a:t>
            </a:r>
            <a:r>
              <a:rPr lang="en-US" sz="3200" dirty="0" smtClean="0">
                <a:solidFill>
                  <a:srgbClr val="92D050"/>
                </a:solidFill>
              </a:rPr>
              <a:t>lti-</a:t>
            </a:r>
            <a:r>
              <a:rPr lang="en-US" sz="3200" dirty="0" smtClean="0">
                <a:solidFill>
                  <a:srgbClr val="FF0000"/>
                </a:solidFill>
              </a:rPr>
              <a:t>co</a:t>
            </a:r>
            <a:r>
              <a:rPr lang="en-US" sz="3200" dirty="0" smtClean="0"/>
              <a:t>lor</a:t>
            </a:r>
            <a:r>
              <a:rPr lang="en-US" sz="3200" dirty="0" smtClean="0">
                <a:solidFill>
                  <a:srgbClr val="92D050"/>
                </a:solidFill>
              </a:rPr>
              <a:t> </a:t>
            </a:r>
            <a:r>
              <a:rPr lang="en-US" sz="3200" dirty="0" smtClean="0"/>
              <a:t>and scale-bar</a:t>
            </a:r>
          </a:p>
        </p:txBody>
      </p:sp>
      <p:sp>
        <p:nvSpPr>
          <p:cNvPr id="21507" name="Rectangle 1"/>
          <p:cNvSpPr>
            <a:spLocks noChangeArrowheads="1"/>
          </p:cNvSpPr>
          <p:nvPr/>
        </p:nvSpPr>
        <p:spPr bwMode="auto">
          <a:xfrm>
            <a:off x="381000" y="590015"/>
            <a:ext cx="6385081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open all images in </a:t>
            </a:r>
            <a:r>
              <a:rPr lang="en-US" sz="1600" dirty="0">
                <a:ea typeface="Calibri" pitchFamily="34" charset="0"/>
                <a:cs typeface="Times New Roman" pitchFamily="18" charset="0"/>
              </a:rPr>
              <a:t>“../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multi-color/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”</a:t>
            </a:r>
            <a:r>
              <a:rPr lang="en-US" sz="1600" b="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File..Import..Image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Sequence]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convert to a “Composite Image”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..Color..Make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Composite]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open the “Channels Tool”: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..Color..Channels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Tool]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channel colors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Image..Lookup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Tables..]</a:t>
            </a: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you have to move the channel slider (see screenshot below)  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scaling to 0.16 um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Properties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add scale bar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Analyze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..Tools..Scale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Bar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  <a:endParaRPr lang="en-US" sz="1600" b="0" dirty="0" smtClean="0">
              <a:ea typeface="Calibri" pitchFamily="34" charset="0"/>
              <a:cs typeface="Times New Roman" pitchFamily="18" charset="0"/>
            </a:endParaRP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Activate the 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Overlay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checkbox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save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image twice: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As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..Tiff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As..Jpeg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PowerPoint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reopen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Fiji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2800" b="0" dirty="0"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925233"/>
            <a:ext cx="2133600" cy="232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304800"/>
            <a:ext cx="15144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057400"/>
            <a:ext cx="1543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191000" y="5410200"/>
            <a:ext cx="4419600" cy="6064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Optional </a:t>
            </a:r>
            <a:r>
              <a:rPr lang="en-US" sz="1600" b="0" dirty="0" smtClean="0">
                <a:solidFill>
                  <a:srgbClr val="000000"/>
                </a:solidFill>
              </a:rPr>
              <a:t>task 1: </a:t>
            </a:r>
            <a:r>
              <a:rPr lang="en-US" sz="1600" b="0" dirty="0">
                <a:solidFill>
                  <a:srgbClr val="000000"/>
                </a:solidFill>
              </a:rPr>
              <a:t>try making the nucleus appear brighter and the microtubules dimmer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11888" y="3128963"/>
            <a:ext cx="1452562" cy="896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676400" y="617220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590706" y="6335713"/>
            <a:ext cx="27620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slider </a:t>
            </a:r>
            <a:r>
              <a:rPr lang="en-US" sz="1600" dirty="0">
                <a:solidFill>
                  <a:srgbClr val="FF0000"/>
                </a:solidFill>
                <a:latin typeface="Calibri" pitchFamily="34" charset="0"/>
              </a:rPr>
              <a:t>to select active 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channel!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2800" y="4038600"/>
            <a:ext cx="1295400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800" b="0" u="sng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Aim</a:t>
            </a:r>
            <a:r>
              <a:rPr lang="en-US" sz="1800" b="0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: the image should look like this</a:t>
            </a:r>
            <a:endParaRPr lang="en-US" sz="1800" b="0" dirty="0">
              <a:solidFill>
                <a:srgbClr val="FF0000"/>
              </a:solidFill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Comparing image formats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6477000" cy="480131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open </a:t>
            </a:r>
            <a:r>
              <a:rPr lang="en-US" sz="1800" dirty="0">
                <a:solidFill>
                  <a:srgbClr val="000000"/>
                </a:solidFill>
              </a:rPr>
              <a:t>“../</a:t>
            </a:r>
            <a:r>
              <a:rPr lang="en-US" sz="1800" dirty="0" smtClean="0">
                <a:solidFill>
                  <a:srgbClr val="000000"/>
                </a:solidFill>
              </a:rPr>
              <a:t>bit-conversion/16bit.tif</a:t>
            </a:r>
            <a:r>
              <a:rPr lang="en-US" sz="1800" dirty="0">
                <a:solidFill>
                  <a:srgbClr val="000000"/>
                </a:solidFill>
              </a:rPr>
              <a:t>” </a:t>
            </a:r>
            <a:r>
              <a:rPr lang="en-US" sz="1800" i="1" dirty="0">
                <a:solidFill>
                  <a:srgbClr val="000000"/>
                </a:solidFill>
              </a:rPr>
              <a:t>(File..Open)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Adjust the display that you actually see something</a:t>
            </a:r>
          </a:p>
          <a:p>
            <a:pPr marL="112713" indent="-112713">
              <a:defRPr/>
            </a:pP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Jpeg quality (0-100) to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(Edit..Option..</a:t>
            </a:r>
            <a:r>
              <a:rPr lang="en-US" sz="1800" i="1" dirty="0" err="1">
                <a:solidFill>
                  <a:srgbClr val="000000"/>
                </a:solidFill>
              </a:rPr>
              <a:t>Input/Output</a:t>
            </a:r>
            <a:r>
              <a:rPr lang="en-US" sz="1800" i="1" dirty="0">
                <a:solidFill>
                  <a:srgbClr val="00000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Q10.jpg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chemeClr val="tx1"/>
                </a:solidFill>
              </a:rPr>
              <a:t>repeat  the last 3 steps for Jpeg qualities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75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000000"/>
                </a:solidFill>
              </a:rPr>
              <a:t>and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100</a:t>
            </a: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E46C0A"/>
                </a:solidFill>
              </a:rPr>
              <a:t>im.png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the display such that the nuclei are saturated </a:t>
            </a:r>
            <a:r>
              <a:rPr lang="en-US" sz="1800" i="1" dirty="0">
                <a:solidFill>
                  <a:srgbClr val="000000"/>
                </a:solidFill>
              </a:rPr>
              <a:t>(Image..Adjust..Brightness/Contrast)</a:t>
            </a: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0070C0"/>
                </a:solidFill>
              </a:rPr>
              <a:t>Q100_saturated.jpg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im_saturated.png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</p:txBody>
      </p:sp>
      <p:sp>
        <p:nvSpPr>
          <p:cNvPr id="11268" name="Rectangle 20"/>
          <p:cNvSpPr>
            <a:spLocks noChangeArrowheads="1"/>
          </p:cNvSpPr>
          <p:nvPr/>
        </p:nvSpPr>
        <p:spPr bwMode="auto">
          <a:xfrm>
            <a:off x="7239000" y="1752600"/>
            <a:ext cx="10429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alibri" pitchFamily="34" charset="0"/>
              </a:rPr>
              <a:t>Q10.jpg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B050"/>
                </a:solidFill>
                <a:latin typeface="Calibri" pitchFamily="34" charset="0"/>
              </a:rPr>
              <a:t>Q75.jpg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70C0"/>
                </a:solidFill>
                <a:latin typeface="Calibri" pitchFamily="34" charset="0"/>
              </a:rPr>
              <a:t>Q100.jpg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24600" y="22082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0" name="Rectangle 23"/>
          <p:cNvSpPr>
            <a:spLocks noChangeArrowheads="1"/>
          </p:cNvSpPr>
          <p:nvPr/>
        </p:nvSpPr>
        <p:spPr bwMode="auto">
          <a:xfrm>
            <a:off x="7239000" y="2819400"/>
            <a:ext cx="850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E46C0A"/>
                </a:solidFill>
                <a:latin typeface="Calibri" pitchFamily="34" charset="0"/>
              </a:rPr>
              <a:t>im.png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324600" y="30464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657600" y="5638800"/>
            <a:ext cx="48768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1:</a:t>
            </a:r>
            <a:r>
              <a:rPr lang="en-US" sz="1800" dirty="0">
                <a:solidFill>
                  <a:srgbClr val="000000"/>
                </a:solidFill>
              </a:rPr>
              <a:t> compare the sizes of these  files!</a:t>
            </a:r>
          </a:p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2:</a:t>
            </a:r>
            <a:r>
              <a:rPr lang="en-US" sz="1800" dirty="0">
                <a:solidFill>
                  <a:srgbClr val="000000"/>
                </a:solidFill>
              </a:rPr>
              <a:t> compare the content of the images!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(</a:t>
            </a:r>
            <a:r>
              <a:rPr lang="en-US" sz="1800" dirty="0">
                <a:solidFill>
                  <a:srgbClr val="FF0000"/>
                </a:solidFill>
              </a:rPr>
              <a:t>you have to re-open the saved images!)</a:t>
            </a:r>
            <a:endParaRPr lang="en-US" sz="1800" b="0" dirty="0">
              <a:solidFill>
                <a:srgbClr val="FF0000"/>
              </a:solidFill>
            </a:endParaRPr>
          </a:p>
        </p:txBody>
      </p:sp>
      <p:pic>
        <p:nvPicPr>
          <p:cNvPr id="112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5238" y="3352800"/>
            <a:ext cx="1223962" cy="10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12"/>
          <p:cNvSpPr>
            <a:spLocks noChangeArrowheads="1"/>
          </p:cNvSpPr>
          <p:nvPr/>
        </p:nvSpPr>
        <p:spPr bwMode="auto">
          <a:xfrm>
            <a:off x="6400800" y="4495800"/>
            <a:ext cx="20701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70C0"/>
                </a:solidFill>
                <a:latin typeface="Calibri" pitchFamily="34" charset="0"/>
              </a:rPr>
              <a:t>Q100_saturated.jpg</a:t>
            </a:r>
            <a:endParaRPr lang="en-US" sz="1600" b="0">
              <a:latin typeface="Calibri" pitchFamily="34" charset="0"/>
            </a:endParaRPr>
          </a:p>
          <a:p>
            <a:r>
              <a:rPr lang="en-US" sz="1600">
                <a:solidFill>
                  <a:srgbClr val="FF0000"/>
                </a:solidFill>
                <a:latin typeface="Calibri" pitchFamily="34" charset="0"/>
              </a:rPr>
              <a:t>im_saturated.png</a:t>
            </a:r>
            <a:endParaRPr lang="en-US" sz="1600">
              <a:latin typeface="Calibri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86400" y="47990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4838" y="3352800"/>
            <a:ext cx="11731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>
            <a:off x="7010400" y="381158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1905000"/>
            <a:ext cx="8229600" cy="2667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</a:rPr>
              <a:t>always keep your raw images!</a:t>
            </a:r>
            <a:r>
              <a:rPr lang="en-US" smtClean="0">
                <a:solidFill>
                  <a:srgbClr val="FF0000"/>
                </a:solidFill>
              </a:rPr>
              <a:t/>
            </a:r>
            <a:br>
              <a:rPr lang="en-US" smtClean="0">
                <a:solidFill>
                  <a:srgbClr val="FF0000"/>
                </a:solidFill>
              </a:rPr>
            </a:br>
            <a:r>
              <a:rPr lang="en-US" sz="3100" smtClean="0"/>
              <a:t>(do conversions only on duplicates!)</a:t>
            </a:r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in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days, for scientific publications, it is typically not enough to just show “representative images” but you need to provide measurements and statistics!</a:t>
            </a:r>
          </a:p>
          <a:p>
            <a:r>
              <a:rPr lang="en-US" dirty="0" smtClean="0"/>
              <a:t>In the following we will practice how to extract meaningful numbers from images.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Manual measurements in multiple regions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7391400" cy="2819400"/>
          </a:xfrm>
        </p:spPr>
        <p:txBody>
          <a:bodyPr/>
          <a:lstStyle/>
          <a:p>
            <a:pPr eaLnBrk="1" hangingPunct="1"/>
            <a:r>
              <a:rPr lang="en-US" sz="1600" dirty="0" smtClean="0"/>
              <a:t>open </a:t>
            </a:r>
            <a:r>
              <a:rPr lang="en-US" sz="1600" b="1" dirty="0" smtClean="0"/>
              <a:t>“../bit-conversion/16bit.tif”</a:t>
            </a:r>
          </a:p>
          <a:p>
            <a:pPr eaLnBrk="1" hangingPunct="1"/>
            <a:r>
              <a:rPr lang="en-US" sz="1600" dirty="0" smtClean="0"/>
              <a:t>draw region for Nucleus 1 as shown below using the </a:t>
            </a:r>
            <a:r>
              <a:rPr lang="en-US" sz="1600" b="1" i="1" dirty="0" smtClean="0"/>
              <a:t>Polygon Selection</a:t>
            </a:r>
          </a:p>
          <a:p>
            <a:pPr eaLnBrk="1" hangingPunct="1"/>
            <a:r>
              <a:rPr lang="en-US" sz="1600" dirty="0" smtClean="0"/>
              <a:t>save the region</a:t>
            </a:r>
            <a:r>
              <a:rPr lang="en-US" sz="1600" b="1" i="1" dirty="0" smtClean="0"/>
              <a:t> (Analyze..Tools..ROI Manager..Add)</a:t>
            </a:r>
          </a:p>
          <a:p>
            <a:pPr eaLnBrk="1" hangingPunct="1"/>
            <a:r>
              <a:rPr lang="en-US" sz="1600" dirty="0" smtClean="0"/>
              <a:t>name the region “Nucleus 1”</a:t>
            </a:r>
            <a:r>
              <a:rPr lang="en-US" sz="1600" b="1" i="1" dirty="0" smtClean="0"/>
              <a:t> (Analyze..Tools..ROI Manager..Rename)</a:t>
            </a:r>
          </a:p>
          <a:p>
            <a:pPr eaLnBrk="1" hangingPunct="1"/>
            <a:r>
              <a:rPr lang="en-US" sz="1600" b="1" dirty="0" smtClean="0"/>
              <a:t>Repeat above steps for Background and Nucleus 2</a:t>
            </a:r>
          </a:p>
          <a:p>
            <a:pPr eaLnBrk="1" hangingPunct="1"/>
            <a:r>
              <a:rPr lang="en-US" sz="1600" dirty="0" smtClean="0"/>
              <a:t>select “Mean Gray Value” measurement  </a:t>
            </a:r>
            <a:r>
              <a:rPr lang="en-US" sz="1600" b="1" i="1" dirty="0" smtClean="0"/>
              <a:t>(Analyze..Set Measurements)</a:t>
            </a:r>
          </a:p>
          <a:p>
            <a:pPr eaLnBrk="1" hangingPunct="1"/>
            <a:r>
              <a:rPr lang="en-US" sz="1600" dirty="0" smtClean="0"/>
              <a:t>Select all regions and measure </a:t>
            </a:r>
            <a:r>
              <a:rPr lang="en-US" sz="1600" b="1" i="1" dirty="0" smtClean="0"/>
              <a:t>(ROI Manager…Measure)</a:t>
            </a:r>
            <a:endParaRPr lang="en-US" sz="1600" b="1" i="1" u="sng" dirty="0" smtClean="0"/>
          </a:p>
          <a:p>
            <a:pPr eaLnBrk="1" hangingPunct="1"/>
            <a:endParaRPr lang="en-US" sz="1600" dirty="0" smtClean="0"/>
          </a:p>
        </p:txBody>
      </p:sp>
      <p:sp>
        <p:nvSpPr>
          <p:cNvPr id="28676" name="Content Placeholder 2"/>
          <p:cNvSpPr txBox="1">
            <a:spLocks/>
          </p:cNvSpPr>
          <p:nvPr/>
        </p:nvSpPr>
        <p:spPr bwMode="auto">
          <a:xfrm>
            <a:off x="2209800" y="1676400"/>
            <a:ext cx="449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0" y="914400"/>
            <a:ext cx="52768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678" name="Group 14"/>
          <p:cNvGrpSpPr>
            <a:grpSpLocks/>
          </p:cNvGrpSpPr>
          <p:nvPr/>
        </p:nvGrpSpPr>
        <p:grpSpPr bwMode="auto">
          <a:xfrm>
            <a:off x="1447800" y="3581400"/>
            <a:ext cx="3519488" cy="3130550"/>
            <a:chOff x="228600" y="3581400"/>
            <a:chExt cx="3519488" cy="3131199"/>
          </a:xfrm>
        </p:grpSpPr>
        <p:pic>
          <p:nvPicPr>
            <p:cNvPr id="2868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581400"/>
              <a:ext cx="3519488" cy="313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3" name="TextBox 8"/>
            <p:cNvSpPr txBox="1">
              <a:spLocks noChangeArrowheads="1"/>
            </p:cNvSpPr>
            <p:nvPr/>
          </p:nvSpPr>
          <p:spPr bwMode="auto">
            <a:xfrm>
              <a:off x="2241550" y="6248953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1</a:t>
              </a:r>
            </a:p>
          </p:txBody>
        </p:sp>
        <p:sp>
          <p:nvSpPr>
            <p:cNvPr id="28684" name="TextBox 9"/>
            <p:cNvSpPr txBox="1">
              <a:spLocks noChangeArrowheads="1"/>
            </p:cNvSpPr>
            <p:nvPr/>
          </p:nvSpPr>
          <p:spPr bwMode="auto">
            <a:xfrm>
              <a:off x="609600" y="5361356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2</a:t>
              </a:r>
            </a:p>
          </p:txBody>
        </p:sp>
        <p:sp>
          <p:nvSpPr>
            <p:cNvPr id="28685" name="TextBox 10"/>
            <p:cNvSpPr txBox="1">
              <a:spLocks noChangeArrowheads="1"/>
            </p:cNvSpPr>
            <p:nvPr/>
          </p:nvSpPr>
          <p:spPr bwMode="auto">
            <a:xfrm>
              <a:off x="2057400" y="5029500"/>
              <a:ext cx="923925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Background</a:t>
              </a:r>
            </a:p>
          </p:txBody>
        </p:sp>
      </p:grpSp>
      <p:pic>
        <p:nvPicPr>
          <p:cNvPr id="2867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3429000"/>
            <a:ext cx="20288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rot="10800000">
            <a:off x="8077200" y="4648200"/>
            <a:ext cx="6096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7658100" y="1943100"/>
            <a:ext cx="4572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786825"/>
            <a:ext cx="6477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how much brighter is nucleus 1 than nucleus 2?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measure the area of all nuclei (which one is the largest)?</a:t>
            </a:r>
            <a:endParaRPr lang="en-US" sz="16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Biological interpretation of intensity measurements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276600"/>
          </a:xfrm>
        </p:spPr>
        <p:txBody>
          <a:bodyPr/>
          <a:lstStyle/>
          <a:p>
            <a:r>
              <a:rPr lang="en-US" sz="2000" dirty="0" smtClean="0"/>
              <a:t>Intensity measurements are a difficult thing, because there are many (technical) factors that can influence the intensity in an image. This topic is almost another course and should be (also) taught at the microscope…</a:t>
            </a:r>
          </a:p>
          <a:p>
            <a:r>
              <a:rPr lang="en-US" sz="2000" dirty="0" smtClean="0"/>
              <a:t>In addition, even if microscopy and sample preparation were performed perfectly (settings, controls, etc…), and you saved your images properly, one still needs to understand what a certain intensity readout means!</a:t>
            </a:r>
          </a:p>
          <a:p>
            <a:r>
              <a:rPr lang="en-US" sz="2000" dirty="0" smtClean="0"/>
              <a:t>=&gt; Whiteboard session </a:t>
            </a:r>
            <a:r>
              <a:rPr lang="en-US" sz="2000" dirty="0"/>
              <a:t>(or show slides from other talk</a:t>
            </a:r>
            <a:r>
              <a:rPr lang="en-US" sz="2000" dirty="0" smtClean="0"/>
              <a:t>) on difference between </a:t>
            </a:r>
            <a:r>
              <a:rPr lang="en-US" sz="2000" b="1" dirty="0" err="1" smtClean="0"/>
              <a:t>widefield</a:t>
            </a:r>
            <a:r>
              <a:rPr lang="en-US" sz="2000" dirty="0" smtClean="0"/>
              <a:t> vs. </a:t>
            </a:r>
            <a:r>
              <a:rPr lang="en-US" sz="2000" b="1" dirty="0" smtClean="0"/>
              <a:t>confocal </a:t>
            </a:r>
            <a:r>
              <a:rPr lang="en-US" sz="2000" dirty="0" smtClean="0"/>
              <a:t>acquisition and </a:t>
            </a:r>
            <a:r>
              <a:rPr lang="en-US" sz="2000" b="1" dirty="0" smtClean="0"/>
              <a:t>mean</a:t>
            </a:r>
            <a:r>
              <a:rPr lang="en-US" sz="2000" dirty="0" smtClean="0"/>
              <a:t> vs. </a:t>
            </a:r>
            <a:r>
              <a:rPr lang="en-US" sz="2000" b="1" dirty="0" smtClean="0"/>
              <a:t>total</a:t>
            </a:r>
            <a:r>
              <a:rPr lang="en-US" sz="2000" dirty="0" smtClean="0"/>
              <a:t> (sum) intensities. </a:t>
            </a:r>
            <a:endParaRPr lang="en-US" sz="2000" b="1" dirty="0" smtClean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16-bit (or 8-bit) vs. 32-bit images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open “../</a:t>
            </a:r>
            <a:r>
              <a:rPr lang="en-US" sz="2400" dirty="0" smtClean="0">
                <a:solidFill>
                  <a:srgbClr val="000000"/>
                </a:solidFill>
              </a:rPr>
              <a:t>bit-conversion/16bit.tif” [File&gt;Open..]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Duplicate raw data [Image&gt;Duplicate..]</a:t>
            </a:r>
            <a:endParaRPr lang="en-US" sz="2400" dirty="0" smtClean="0"/>
          </a:p>
          <a:p>
            <a:r>
              <a:rPr lang="en-US" sz="2400" dirty="0" smtClean="0"/>
              <a:t>Subtract 800 gray [Process&gt;Math&gt;Subtract..]</a:t>
            </a:r>
          </a:p>
          <a:p>
            <a:pPr lvl="1"/>
            <a:r>
              <a:rPr lang="en-US" sz="2000" dirty="0" smtClean="0"/>
              <a:t>Compare gray values before and after subtraction! Do you observe something mathematically wrong?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Duplicate raw data [Image&gt;Duplicate..</a:t>
            </a:r>
            <a:r>
              <a:rPr lang="en-US" sz="2400" dirty="0" smtClean="0">
                <a:solidFill>
                  <a:srgbClr val="000000"/>
                </a:solidFill>
              </a:rPr>
              <a:t>]</a:t>
            </a:r>
            <a:endParaRPr lang="en-US" sz="2400" dirty="0" smtClean="0"/>
          </a:p>
          <a:p>
            <a:r>
              <a:rPr lang="en-US" sz="2400" dirty="0" smtClean="0"/>
              <a:t>Divide by 2 [</a:t>
            </a:r>
            <a:r>
              <a:rPr lang="en-US" sz="2400" dirty="0"/>
              <a:t>Process&gt;Math</a:t>
            </a:r>
            <a:r>
              <a:rPr lang="en-US" sz="2400" dirty="0" smtClean="0"/>
              <a:t>&gt;Divide.</a:t>
            </a:r>
            <a:r>
              <a:rPr lang="en-US" sz="2400" dirty="0"/>
              <a:t>.</a:t>
            </a:r>
            <a:r>
              <a:rPr lang="en-US" sz="2400" dirty="0" smtClean="0"/>
              <a:t>]</a:t>
            </a:r>
          </a:p>
          <a:p>
            <a:pPr lvl="1"/>
            <a:r>
              <a:rPr lang="en-US" sz="2000" dirty="0"/>
              <a:t>Compare gray values before and after subtraction! Do you observe something mathematically wrong?</a:t>
            </a:r>
          </a:p>
          <a:p>
            <a:r>
              <a:rPr lang="en-US" sz="2400" dirty="0" smtClean="0"/>
              <a:t>Check how above subtraction and division changes when you convert the image to  32-bit beforehand [Image&gt;Type&gt;32-bit]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Take home message: before doing any math to your image, convert to 32bit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281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Manual background subtraction on an image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152400" y="960438"/>
            <a:ext cx="5715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“../</a:t>
            </a:r>
            <a:r>
              <a:rPr lang="en-US" sz="1800" dirty="0" err="1" smtClean="0"/>
              <a:t>bit_conversion</a:t>
            </a:r>
            <a:r>
              <a:rPr lang="en-US" sz="1800" dirty="0" smtClean="0"/>
              <a:t>/</a:t>
            </a:r>
            <a:r>
              <a:rPr lang="en-US" sz="1800" dirty="0" err="1" smtClean="0"/>
              <a:t>16bit.tif</a:t>
            </a:r>
            <a:r>
              <a:rPr lang="en-US" sz="1800" dirty="0" smtClean="0"/>
              <a:t>”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Convert image to 32-bit: </a:t>
            </a:r>
            <a:r>
              <a:rPr lang="en-US" sz="1800" dirty="0"/>
              <a:t>[</a:t>
            </a:r>
            <a:r>
              <a:rPr lang="en-US" sz="1800" dirty="0" smtClean="0"/>
              <a:t>Image..Type..32bit</a:t>
            </a:r>
            <a:r>
              <a:rPr lang="en-US" sz="1800" dirty="0"/>
              <a:t>]</a:t>
            </a:r>
            <a:endParaRPr lang="en-US" sz="1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This allows for negative numbers in the image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Draw </a:t>
            </a:r>
            <a:r>
              <a:rPr lang="en-US" sz="1800" dirty="0" err="1" smtClean="0"/>
              <a:t>ROI</a:t>
            </a:r>
            <a:r>
              <a:rPr lang="en-US" sz="1800" dirty="0" smtClean="0"/>
              <a:t> in the BG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Increase brightness </a:t>
            </a:r>
            <a:r>
              <a:rPr lang="en-US" sz="1600" b="1" dirty="0" smtClean="0"/>
              <a:t>a lot</a:t>
            </a:r>
            <a:r>
              <a:rPr lang="en-US" sz="1600" dirty="0" smtClean="0"/>
              <a:t> to see whether it really is BG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Select measurement “Mean Gray Value” </a:t>
            </a:r>
            <a:br>
              <a:rPr lang="en-US" sz="1800" dirty="0" smtClean="0"/>
            </a:br>
            <a:r>
              <a:rPr lang="en-US" sz="1800" dirty="0" smtClean="0"/>
              <a:t>[</a:t>
            </a:r>
            <a:r>
              <a:rPr lang="en-US" sz="1800" dirty="0" err="1" smtClean="0"/>
              <a:t>Analyze..Set</a:t>
            </a:r>
            <a:r>
              <a:rPr lang="en-US" sz="1800" dirty="0" smtClean="0"/>
              <a:t> Measurements]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Measure BG intensity [</a:t>
            </a:r>
            <a:r>
              <a:rPr lang="en-US" sz="1800" dirty="0" err="1" smtClean="0"/>
              <a:t>Analyze..Measure</a:t>
            </a:r>
            <a:r>
              <a:rPr lang="en-US" sz="1800" dirty="0" smtClean="0"/>
              <a:t>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Remove the BG ROI [Edit..Selection..Select None]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Subtract BG intensity </a:t>
            </a:r>
            <a:r>
              <a:rPr lang="en-US" sz="1800" dirty="0"/>
              <a:t>[</a:t>
            </a:r>
            <a:r>
              <a:rPr lang="en-US" sz="1800" dirty="0" err="1" smtClean="0"/>
              <a:t>Process..Math..Subtract</a:t>
            </a:r>
            <a:r>
              <a:rPr lang="en-US" sz="1800" dirty="0" smtClean="0"/>
              <a:t>]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Put back BG ROI [Edit..Selection..Restore]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Now measure BG intensity again [Analyze..Measure]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chemeClr val="accent3"/>
                </a:solidFill>
              </a:rPr>
              <a:t>You should get zero </a:t>
            </a:r>
            <a:r>
              <a:rPr lang="en-US" sz="1600" dirty="0" smtClean="0">
                <a:solidFill>
                  <a:schemeClr val="accent3"/>
                </a:solidFill>
                <a:sym typeface="Wingdings" pitchFamily="2" charset="2"/>
              </a:rPr>
              <a:t>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rgbClr val="FF0000"/>
                </a:solidFill>
              </a:rPr>
              <a:t>Repeat everything but leave the image 16bit 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(</a:t>
            </a:r>
            <a:r>
              <a:rPr lang="en-US" sz="1800" b="1" dirty="0" smtClean="0">
                <a:solidFill>
                  <a:srgbClr val="FF0000"/>
                </a:solidFill>
              </a:rPr>
              <a:t>do not convert to 32bit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FF0000"/>
                </a:solidFill>
              </a:rPr>
              <a:t>The resulting BG intensity should not be zero </a:t>
            </a:r>
            <a:r>
              <a:rPr lang="en-US" sz="1600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pic>
        <p:nvPicPr>
          <p:cNvPr id="29700" name="Picture 4" descr="BG subtra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1295400"/>
            <a:ext cx="2619375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 descr="LineProfile32b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410200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 descr="LineProfile16bi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5399087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 descr="BG subtraction line Profi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810000"/>
            <a:ext cx="25908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11430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Threshold and automated particle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576417"/>
            <a:ext cx="6324600" cy="29484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open image </a:t>
            </a:r>
            <a:r>
              <a:rPr lang="en-US" sz="1600" b="0" dirty="0" smtClean="0">
                <a:solidFill>
                  <a:srgbClr val="000000"/>
                </a:solidFill>
              </a:rPr>
              <a:t>“</a:t>
            </a:r>
            <a:r>
              <a:rPr lang="en-US" sz="1600" dirty="0" smtClean="0">
                <a:solidFill>
                  <a:srgbClr val="000000"/>
                </a:solidFill>
              </a:rPr>
              <a:t>../dynamic-range/</a:t>
            </a:r>
            <a:r>
              <a:rPr lang="en-US" sz="1600" dirty="0" err="1" smtClean="0">
                <a:solidFill>
                  <a:srgbClr val="000000"/>
                </a:solidFill>
              </a:rPr>
              <a:t>B.tif</a:t>
            </a:r>
            <a:r>
              <a:rPr lang="en-US" sz="1600" b="0" dirty="0">
                <a:solidFill>
                  <a:srgbClr val="000000"/>
                </a:solidFill>
              </a:rPr>
              <a:t>”</a:t>
            </a:r>
            <a:endParaRPr lang="en-US" sz="1600" i="1" dirty="0">
              <a:solidFill>
                <a:srgbClr val="000000"/>
              </a:solidFill>
            </a:endParaRP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Select the measurements you want to extract</a:t>
            </a:r>
            <a:br>
              <a:rPr lang="en-US" sz="1600" b="0" dirty="0" smtClean="0">
                <a:solidFill>
                  <a:srgbClr val="000000"/>
                </a:solidFill>
              </a:rPr>
            </a:br>
            <a:r>
              <a:rPr lang="en-US" sz="1600" b="0" dirty="0" smtClean="0">
                <a:solidFill>
                  <a:srgbClr val="000000"/>
                </a:solidFill>
              </a:rPr>
              <a:t>(e.g., </a:t>
            </a:r>
            <a:r>
              <a:rPr lang="en-US" sz="1600" b="0" dirty="0">
                <a:solidFill>
                  <a:srgbClr val="000000"/>
                </a:solidFill>
              </a:rPr>
              <a:t>“Area” and “Shape descriptors</a:t>
            </a:r>
            <a:r>
              <a:rPr lang="en-US" sz="1600" b="0" dirty="0" smtClean="0">
                <a:solidFill>
                  <a:srgbClr val="000000"/>
                </a:solidFill>
              </a:rPr>
              <a:t>”):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[Analyze..Set Measurements]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Threshold </a:t>
            </a:r>
            <a:r>
              <a:rPr lang="en-US" sz="1600" b="0" dirty="0">
                <a:solidFill>
                  <a:srgbClr val="000000"/>
                </a:solidFill>
              </a:rPr>
              <a:t>the image </a:t>
            </a:r>
            <a:r>
              <a:rPr lang="en-US" sz="1600" i="1" dirty="0">
                <a:solidFill>
                  <a:srgbClr val="000000"/>
                </a:solidFill>
              </a:rPr>
              <a:t>(Image..Adjust..Threshold)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chemeClr val="tx1"/>
                </a:solidFill>
              </a:rPr>
              <a:t>Only move </a:t>
            </a:r>
            <a:r>
              <a:rPr lang="en-US" sz="1600" b="0" dirty="0">
                <a:solidFill>
                  <a:schemeClr val="tx1"/>
                </a:solidFill>
              </a:rPr>
              <a:t>the upper slider </a:t>
            </a:r>
            <a:r>
              <a:rPr lang="en-US" sz="1600" b="0" dirty="0" smtClean="0">
                <a:solidFill>
                  <a:schemeClr val="tx1"/>
                </a:solidFill>
              </a:rPr>
              <a:t>(lower should be on 255)</a:t>
            </a:r>
            <a:endParaRPr lang="en-US" sz="1600" b="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D</a:t>
            </a:r>
            <a:r>
              <a:rPr lang="en-US" sz="1600" b="0" dirty="0" smtClean="0">
                <a:solidFill>
                  <a:srgbClr val="000000"/>
                </a:solidFill>
              </a:rPr>
              <a:t>o </a:t>
            </a:r>
            <a:r>
              <a:rPr lang="en-US" sz="1600" dirty="0">
                <a:solidFill>
                  <a:srgbClr val="000000"/>
                </a:solidFill>
              </a:rPr>
              <a:t>NOT</a:t>
            </a:r>
            <a:r>
              <a:rPr lang="en-US" sz="1600" b="0" dirty="0">
                <a:solidFill>
                  <a:srgbClr val="000000"/>
                </a:solidFill>
              </a:rPr>
              <a:t> press </a:t>
            </a:r>
            <a:r>
              <a:rPr lang="en-US" sz="1600" i="1" dirty="0" smtClean="0">
                <a:solidFill>
                  <a:srgbClr val="000000"/>
                </a:solidFill>
              </a:rPr>
              <a:t>Apply</a:t>
            </a:r>
            <a:r>
              <a:rPr lang="en-US" sz="1600" b="0" dirty="0" smtClean="0">
                <a:solidFill>
                  <a:srgbClr val="000000"/>
                </a:solidFill>
              </a:rPr>
              <a:t>; simply leave the Threshold dialog open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Detect &amp; measure the objects </a:t>
            </a:r>
            <a:r>
              <a:rPr lang="en-US" sz="1600" i="1" dirty="0" smtClean="0">
                <a:solidFill>
                  <a:srgbClr val="000000"/>
                </a:solidFill>
              </a:rPr>
              <a:t>(</a:t>
            </a:r>
            <a:r>
              <a:rPr lang="en-US" sz="1600" i="1" dirty="0">
                <a:solidFill>
                  <a:srgbClr val="000000"/>
                </a:solidFill>
              </a:rPr>
              <a:t>Analyze..Analyze Particles)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“Select: Display Results”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886200"/>
            <a:ext cx="6172200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what is the average size of the nuclei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</a:t>
            </a:r>
            <a:r>
              <a:rPr lang="en-US" sz="1600" u="sng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how can you exclude nuclei that are not fully in the image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1: </a:t>
            </a:r>
            <a:r>
              <a:rPr lang="en-US" sz="1600" b="0" dirty="0" smtClean="0">
                <a:solidFill>
                  <a:srgbClr val="000000"/>
                </a:solidFill>
              </a:rPr>
              <a:t> Examine the Results table and find values for the Size- and Circularity-Filter in Particle Analyzer such that some Nuclei are excluded.</a:t>
            </a:r>
            <a:endParaRPr lang="en-US" sz="1600" u="sng" dirty="0" smtClean="0">
              <a:solidFill>
                <a:srgbClr val="000000"/>
              </a:solidFill>
            </a:endParaRPr>
          </a:p>
        </p:txBody>
      </p:sp>
      <p:pic>
        <p:nvPicPr>
          <p:cNvPr id="307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27146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3013" y="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40386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70C0"/>
                </a:solidFill>
              </a:rPr>
              <a:t>Why            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76200" y="2895600"/>
            <a:ext cx="8915400" cy="24384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Fiji is just </a:t>
            </a:r>
            <a:r>
              <a:rPr lang="en-US" sz="2400" dirty="0" err="1" smtClean="0">
                <a:solidFill>
                  <a:srgbClr val="0070C0"/>
                </a:solidFill>
              </a:rPr>
              <a:t>ImageJ</a:t>
            </a:r>
            <a:r>
              <a:rPr lang="en-US" sz="2400" dirty="0" smtClean="0">
                <a:solidFill>
                  <a:srgbClr val="0070C0"/>
                </a:solidFill>
              </a:rPr>
              <a:t> (bundled with many Plugins)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Free, open-source, wide-spread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Visualization, analysis, automated analysis, 2-D and 3-D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Best software for interactive image inspection and analysis</a:t>
            </a:r>
          </a:p>
          <a:p>
            <a:pPr eaLnBrk="1" hangingPunct="1"/>
            <a:r>
              <a:rPr lang="en-US" sz="2400" dirty="0" smtClean="0">
                <a:solidFill>
                  <a:srgbClr val="FF0000"/>
                </a:solidFill>
              </a:rPr>
              <a:t>However, complex workflows and batch analysis require scripting…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400" dirty="0" smtClean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1430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144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Point Spread Function Examination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4294967295"/>
          </p:nvPr>
        </p:nvSpPr>
        <p:spPr>
          <a:xfrm>
            <a:off x="152400" y="990600"/>
            <a:ext cx="6858000" cy="205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beads_p_close.tif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err="1" smtClean="0"/>
              <a:t>Hyperstack</a:t>
            </a:r>
            <a:r>
              <a:rPr lang="en-US" sz="1600" dirty="0" smtClean="0"/>
              <a:t>: two channels: </a:t>
            </a:r>
            <a:r>
              <a:rPr lang="en-US" sz="1600" dirty="0" smtClean="0">
                <a:solidFill>
                  <a:srgbClr val="92D050"/>
                </a:solidFill>
              </a:rPr>
              <a:t>green (c1)</a:t>
            </a:r>
            <a:r>
              <a:rPr lang="en-US" sz="1600" dirty="0" smtClean="0"/>
              <a:t> and </a:t>
            </a:r>
            <a:r>
              <a:rPr lang="en-US" sz="1600" dirty="0" smtClean="0">
                <a:solidFill>
                  <a:srgbClr val="FF0000"/>
                </a:solidFill>
              </a:rPr>
              <a:t>red (c2)</a:t>
            </a:r>
            <a:r>
              <a:rPr lang="en-US" sz="1600" dirty="0" smtClean="0"/>
              <a:t> bead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Generate side views</a:t>
            </a:r>
            <a:r>
              <a:rPr lang="en-US" sz="1800" b="1" i="1" dirty="0" smtClean="0"/>
              <a:t> 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Do </a:t>
            </a:r>
            <a:r>
              <a:rPr lang="en-US" sz="1600" dirty="0" smtClean="0">
                <a:solidFill>
                  <a:srgbClr val="FF6600"/>
                </a:solidFill>
              </a:rPr>
              <a:t>NOT</a:t>
            </a:r>
            <a:r>
              <a:rPr lang="en-US" sz="1600" dirty="0" smtClean="0"/>
              <a:t> avoid interpolation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Project into 2-D 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Image..Stacks..Z</a:t>
            </a:r>
            <a:r>
              <a:rPr lang="en-US" sz="1800" b="1" i="1" dirty="0" smtClean="0"/>
              <a:t>-Project)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b="1" i="1" dirty="0" smtClean="0"/>
              <a:t>Projection Type: Sum Slices</a:t>
            </a:r>
            <a:endParaRPr lang="en-US" sz="16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u="sng" dirty="0" smtClean="0"/>
              <a:t>Repeat</a:t>
            </a:r>
            <a:r>
              <a:rPr lang="en-US" sz="1800" dirty="0" smtClean="0"/>
              <a:t> above steps for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beads_p_open.tif</a:t>
            </a:r>
            <a:r>
              <a:rPr lang="en-US" sz="1800" b="1" dirty="0" smtClean="0"/>
              <a:t>”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2667000" y="3733800"/>
            <a:ext cx="4648200" cy="666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Question: </a:t>
            </a:r>
            <a:r>
              <a:rPr lang="en-US" sz="1800" b="0">
                <a:solidFill>
                  <a:srgbClr val="000000"/>
                </a:solidFill>
              </a:rPr>
              <a:t> What is the difference between </a:t>
            </a:r>
            <a:r>
              <a:rPr lang="en-US" sz="1800" b="0" i="1">
                <a:solidFill>
                  <a:srgbClr val="000000"/>
                </a:solidFill>
              </a:rPr>
              <a:t>open</a:t>
            </a:r>
            <a:r>
              <a:rPr lang="en-US" sz="1800" b="0">
                <a:solidFill>
                  <a:srgbClr val="000000"/>
                </a:solidFill>
              </a:rPr>
              <a:t> and </a:t>
            </a:r>
            <a:r>
              <a:rPr lang="en-US" sz="1800" b="0" i="1">
                <a:solidFill>
                  <a:srgbClr val="000000"/>
                </a:solidFill>
              </a:rPr>
              <a:t>closed</a:t>
            </a:r>
            <a:r>
              <a:rPr lang="en-US" sz="1800" b="0">
                <a:solidFill>
                  <a:srgbClr val="000000"/>
                </a:solidFill>
              </a:rPr>
              <a:t> pinhole?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0" y="4946650"/>
            <a:ext cx="2971800" cy="1606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 2:</a:t>
            </a:r>
            <a:r>
              <a:rPr lang="en-US" sz="1400" b="0">
                <a:solidFill>
                  <a:srgbClr val="000000"/>
                </a:solidFill>
              </a:rPr>
              <a:t/>
            </a:r>
            <a:br>
              <a:rPr lang="en-US" sz="1400" b="0">
                <a:solidFill>
                  <a:srgbClr val="000000"/>
                </a:solidFill>
              </a:rPr>
            </a:br>
            <a:r>
              <a:rPr lang="en-US" sz="1400" b="0">
                <a:solidFill>
                  <a:srgbClr val="000000"/>
                </a:solidFill>
              </a:rPr>
              <a:t>Generate above movie 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File..Open</a:t>
            </a:r>
            <a:endParaRPr lang="en-US" sz="1400" b="0">
              <a:solidFill>
                <a:srgbClr val="000000"/>
              </a:solidFill>
            </a:endParaRP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Image..Color..Split channels</a:t>
            </a: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Image…Lookup Tables..Fire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Image..Stacks..3D Project (interpolate)</a:t>
            </a:r>
            <a:endParaRPr lang="en-US" sz="1400" u="sng">
              <a:solidFill>
                <a:srgbClr val="000000"/>
              </a:solidFill>
            </a:endParaRPr>
          </a:p>
        </p:txBody>
      </p:sp>
      <p:pic>
        <p:nvPicPr>
          <p:cNvPr id="27" name="rotation_bead_p_open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276600"/>
            <a:ext cx="1905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3352800" y="4953000"/>
            <a:ext cx="533400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1: </a:t>
            </a:r>
            <a:r>
              <a:rPr lang="en-US" sz="1600" b="0">
                <a:solidFill>
                  <a:srgbClr val="000000"/>
                </a:solidFill>
              </a:rPr>
              <a:t>Compare the apparent width of </a:t>
            </a:r>
            <a:r>
              <a:rPr lang="en-US" sz="1600" b="0">
                <a:solidFill>
                  <a:srgbClr val="92D050"/>
                </a:solidFill>
              </a:rPr>
              <a:t>green</a:t>
            </a:r>
            <a:r>
              <a:rPr lang="en-US" sz="1600" b="0">
                <a:solidFill>
                  <a:srgbClr val="000000"/>
                </a:solidFill>
              </a:rPr>
              <a:t> and </a:t>
            </a:r>
            <a:r>
              <a:rPr lang="en-US" sz="1600" b="0">
                <a:solidFill>
                  <a:srgbClr val="FF0000"/>
                </a:solidFill>
              </a:rPr>
              <a:t>red</a:t>
            </a:r>
            <a:r>
              <a:rPr lang="en-US" sz="1600" b="0">
                <a:solidFill>
                  <a:srgbClr val="000000"/>
                </a:solidFill>
              </a:rPr>
              <a:t> bead (in the xy-direction). Choose a central z plane in the original file and: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Analyze..Plot Profile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Analyze..Tools..Curve Fitting (gaussian)</a:t>
            </a:r>
          </a:p>
          <a:p>
            <a:pPr>
              <a:defRPr/>
            </a:pPr>
            <a:r>
              <a:rPr lang="en-US" sz="1600" b="0">
                <a:solidFill>
                  <a:srgbClr val="000000"/>
                </a:solidFill>
              </a:rPr>
              <a:t>	- </a:t>
            </a:r>
            <a:r>
              <a:rPr lang="en-US" sz="1400" b="0">
                <a:solidFill>
                  <a:srgbClr val="000000"/>
                </a:solidFill>
              </a:rPr>
              <a:t>copy the list from the profile plot into the fitting tool</a:t>
            </a:r>
            <a:endParaRPr lang="en-US" sz="1600" i="1">
              <a:solidFill>
                <a:srgbClr val="000000"/>
              </a:solidFill>
            </a:endParaRPr>
          </a:p>
        </p:txBody>
      </p:sp>
      <p:sp>
        <p:nvSpPr>
          <p:cNvPr id="37896" name="Rectangle 9"/>
          <p:cNvSpPr>
            <a:spLocks noChangeArrowheads="1"/>
          </p:cNvSpPr>
          <p:nvPr/>
        </p:nvSpPr>
        <p:spPr bwMode="auto">
          <a:xfrm>
            <a:off x="6934200" y="2743200"/>
            <a:ext cx="2262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rgbClr val="000000"/>
                </a:solidFill>
              </a:rPr>
              <a:t>This is a “</a:t>
            </a:r>
            <a:r>
              <a:rPr lang="en-US" sz="1600" u="sng">
                <a:solidFill>
                  <a:srgbClr val="000000"/>
                </a:solidFill>
              </a:rPr>
              <a:t>hyperstack</a:t>
            </a:r>
            <a:r>
              <a:rPr lang="en-US" sz="1600" b="0">
                <a:solidFill>
                  <a:srgbClr val="000000"/>
                </a:solidFill>
              </a:rPr>
              <a:t>”,</a:t>
            </a:r>
          </a:p>
          <a:p>
            <a:r>
              <a:rPr lang="en-US" sz="1600" b="0">
                <a:solidFill>
                  <a:srgbClr val="000000"/>
                </a:solidFill>
              </a:rPr>
              <a:t>containing a </a:t>
            </a:r>
            <a:r>
              <a:rPr lang="en-US" sz="1600">
                <a:solidFill>
                  <a:srgbClr val="000000"/>
                </a:solidFill>
              </a:rPr>
              <a:t>channel</a:t>
            </a:r>
            <a:r>
              <a:rPr lang="en-US" sz="1600" b="0">
                <a:solidFill>
                  <a:srgbClr val="000000"/>
                </a:solidFill>
              </a:rPr>
              <a:t>-</a:t>
            </a:r>
          </a:p>
          <a:p>
            <a:r>
              <a:rPr lang="en-US" sz="1600" b="0">
                <a:solidFill>
                  <a:srgbClr val="000000"/>
                </a:solidFill>
              </a:rPr>
              <a:t>and a </a:t>
            </a:r>
            <a:r>
              <a:rPr lang="en-US" sz="1600">
                <a:solidFill>
                  <a:srgbClr val="000000"/>
                </a:solidFill>
              </a:rPr>
              <a:t>z-slider</a:t>
            </a:r>
          </a:p>
        </p:txBody>
      </p:sp>
      <p:pic>
        <p:nvPicPr>
          <p:cNvPr id="37897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1213" y="0"/>
            <a:ext cx="198278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552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5257800"/>
            <a:ext cx="11461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5181600"/>
            <a:ext cx="11636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2590800"/>
            <a:ext cx="40576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0" y="2590800"/>
            <a:ext cx="403860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3048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Point Spread Function Examination: Results</a:t>
            </a:r>
          </a:p>
        </p:txBody>
      </p:sp>
    </p:spTree>
    <p:extLst>
      <p:ext uri="{BB962C8B-B14F-4D97-AF65-F5344CB8AC3E}">
        <p14:creationId xmlns:p14="http://schemas.microsoft.com/office/powerpoint/2010/main" val="225066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Measuring FRAP data (also uses a macro)</a:t>
            </a:r>
          </a:p>
        </p:txBody>
      </p:sp>
      <p:sp>
        <p:nvSpPr>
          <p:cNvPr id="33795" name="TextBox 6"/>
          <p:cNvSpPr txBox="1">
            <a:spLocks noChangeArrowheads="1"/>
          </p:cNvSpPr>
          <p:nvPr/>
        </p:nvSpPr>
        <p:spPr bwMode="auto">
          <a:xfrm>
            <a:off x="2022475" y="4735513"/>
            <a:ext cx="409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bg</a:t>
            </a:r>
          </a:p>
        </p:txBody>
      </p:sp>
      <p:sp>
        <p:nvSpPr>
          <p:cNvPr id="33796" name="TextBox 8"/>
          <p:cNvSpPr txBox="1">
            <a:spLocks noChangeArrowheads="1"/>
          </p:cNvSpPr>
          <p:nvPr/>
        </p:nvSpPr>
        <p:spPr bwMode="auto">
          <a:xfrm>
            <a:off x="838200" y="4953000"/>
            <a:ext cx="712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signal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-914400" y="50292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16050" y="5257800"/>
            <a:ext cx="76200" cy="3048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57400"/>
            <a:ext cx="28844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7575" y="2447925"/>
            <a:ext cx="20288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2390775"/>
            <a:ext cx="30384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1828800" y="4267200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bleach</a:t>
            </a:r>
          </a:p>
        </p:txBody>
      </p:sp>
      <p:sp>
        <p:nvSpPr>
          <p:cNvPr id="33803" name="Rectangle 15"/>
          <p:cNvSpPr>
            <a:spLocks noChangeArrowheads="1"/>
          </p:cNvSpPr>
          <p:nvPr/>
        </p:nvSpPr>
        <p:spPr bwMode="auto">
          <a:xfrm>
            <a:off x="971550" y="4267200"/>
            <a:ext cx="476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ref</a:t>
            </a:r>
          </a:p>
        </p:txBody>
      </p:sp>
      <p:sp>
        <p:nvSpPr>
          <p:cNvPr id="33804" name="Rectangle 16"/>
          <p:cNvSpPr>
            <a:spLocks noChangeArrowheads="1"/>
          </p:cNvSpPr>
          <p:nvPr/>
        </p:nvSpPr>
        <p:spPr bwMode="auto">
          <a:xfrm>
            <a:off x="533400" y="304800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bg</a:t>
            </a:r>
          </a:p>
        </p:txBody>
      </p:sp>
      <p:sp>
        <p:nvSpPr>
          <p:cNvPr id="33805" name="Rectangle 17"/>
          <p:cNvSpPr>
            <a:spLocks noChangeArrowheads="1"/>
          </p:cNvSpPr>
          <p:nvPr/>
        </p:nvSpPr>
        <p:spPr bwMode="auto">
          <a:xfrm>
            <a:off x="1447800" y="32004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ctrl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1054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Question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What is the recovery half-time of the signal?</a:t>
            </a: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</a:rPr>
              <a:t>(estimate it from the final graphs; dt=2s)</a:t>
            </a:r>
          </a:p>
        </p:txBody>
      </p:sp>
      <p:pic>
        <p:nvPicPr>
          <p:cNvPr id="3380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43475" y="5238750"/>
            <a:ext cx="42005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9"/>
          <p:cNvSpPr txBox="1"/>
          <p:nvPr/>
        </p:nvSpPr>
        <p:spPr>
          <a:xfrm>
            <a:off x="228600" y="57150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Modify the macro such that it only shows the raw bleach curve without normalizations.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685800"/>
            <a:ext cx="8610600" cy="16081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all files in “</a:t>
            </a:r>
            <a:r>
              <a:rPr lang="en-US" sz="1400" dirty="0">
                <a:solidFill>
                  <a:srgbClr val="000000"/>
                </a:solidFill>
              </a:rPr>
              <a:t>../frap/</a:t>
            </a:r>
            <a:r>
              <a:rPr lang="en-US" sz="1400" b="0" dirty="0">
                <a:solidFill>
                  <a:srgbClr val="000000"/>
                </a:solidFill>
              </a:rPr>
              <a:t>” </a:t>
            </a:r>
            <a:r>
              <a:rPr lang="en-US" sz="1400" i="1" dirty="0">
                <a:solidFill>
                  <a:srgbClr val="000000"/>
                </a:solidFill>
              </a:rPr>
              <a:t>(File..Import..Image Sequence)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draw 4 regions as shown and add them to the ROI manager</a:t>
            </a:r>
            <a:r>
              <a:rPr lang="en-US" sz="1400" i="1" dirty="0">
                <a:solidFill>
                  <a:srgbClr val="000000"/>
                </a:solidFill>
              </a:rPr>
              <a:t> (Analyze..Tools..ROI Manager..Add)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Rename them (</a:t>
            </a:r>
            <a:r>
              <a:rPr lang="en-US" sz="1400" b="0" u="sng" dirty="0">
                <a:solidFill>
                  <a:srgbClr val="000000"/>
                </a:solidFill>
              </a:rPr>
              <a:t>it is important that they have the exact names</a:t>
            </a:r>
            <a:r>
              <a:rPr lang="en-US" sz="1400" b="0" dirty="0">
                <a:solidFill>
                  <a:srgbClr val="000000"/>
                </a:solidFill>
              </a:rPr>
              <a:t>: </a:t>
            </a:r>
            <a:r>
              <a:rPr lang="en-US" sz="1400" dirty="0">
                <a:solidFill>
                  <a:srgbClr val="000000"/>
                </a:solidFill>
              </a:rPr>
              <a:t>bleach, ref, ctrl, </a:t>
            </a:r>
            <a:r>
              <a:rPr lang="en-US" sz="1400" dirty="0" err="1">
                <a:solidFill>
                  <a:srgbClr val="000000"/>
                </a:solidFill>
              </a:rPr>
              <a:t>bg</a:t>
            </a:r>
            <a:r>
              <a:rPr lang="en-US" sz="1400" b="0" dirty="0">
                <a:solidFill>
                  <a:srgbClr val="000000"/>
                </a:solidFill>
              </a:rPr>
              <a:t> 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only the “</a:t>
            </a:r>
            <a:r>
              <a:rPr lang="en-US" sz="1400" dirty="0">
                <a:solidFill>
                  <a:srgbClr val="000000"/>
                </a:solidFill>
              </a:rPr>
              <a:t>Mean Gray Value</a:t>
            </a:r>
            <a:r>
              <a:rPr lang="en-US" sz="1400" b="0" dirty="0">
                <a:solidFill>
                  <a:srgbClr val="000000"/>
                </a:solidFill>
              </a:rPr>
              <a:t>” measurement </a:t>
            </a:r>
            <a:r>
              <a:rPr lang="en-US" sz="1400" i="1" dirty="0">
                <a:solidFill>
                  <a:srgbClr val="000000"/>
                </a:solidFill>
              </a:rPr>
              <a:t>(Analyze..Set Measurements)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all regions and measure </a:t>
            </a:r>
            <a:r>
              <a:rPr lang="en-US" sz="1400" i="1" dirty="0">
                <a:solidFill>
                  <a:srgbClr val="000000"/>
                </a:solidFill>
              </a:rPr>
              <a:t>(ROI Manager…More&gt;&gt;…Multi Measure)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</a:t>
            </a:r>
            <a:r>
              <a:rPr lang="en-US" sz="1400" b="0" dirty="0" smtClean="0">
                <a:solidFill>
                  <a:srgbClr val="000000"/>
                </a:solidFill>
              </a:rPr>
              <a:t>“</a:t>
            </a:r>
            <a:r>
              <a:rPr lang="en-US" sz="1400" dirty="0" smtClean="0">
                <a:solidFill>
                  <a:srgbClr val="000000"/>
                </a:solidFill>
              </a:rPr>
              <a:t>../Macros/Macro_bleaching.ijm</a:t>
            </a:r>
            <a:r>
              <a:rPr lang="en-US" sz="1400" b="0" dirty="0">
                <a:solidFill>
                  <a:srgbClr val="000000"/>
                </a:solidFill>
              </a:rPr>
              <a:t>” (drag and drop onto FIJI) and </a:t>
            </a:r>
            <a:r>
              <a:rPr lang="en-US" sz="1400" dirty="0">
                <a:solidFill>
                  <a:srgbClr val="000000"/>
                </a:solidFill>
              </a:rPr>
              <a:t>Run</a:t>
            </a:r>
            <a:r>
              <a:rPr lang="en-US" sz="1400" b="0" dirty="0">
                <a:solidFill>
                  <a:srgbClr val="000000"/>
                </a:solidFill>
              </a:rPr>
              <a:t> the Macro</a:t>
            </a:r>
          </a:p>
        </p:txBody>
      </p:sp>
      <p:sp>
        <p:nvSpPr>
          <p:cNvPr id="33810" name="Rectangle 20"/>
          <p:cNvSpPr>
            <a:spLocks noChangeArrowheads="1"/>
          </p:cNvSpPr>
          <p:nvPr/>
        </p:nvSpPr>
        <p:spPr bwMode="auto">
          <a:xfrm>
            <a:off x="4656138" y="2697163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1" name="Rectangle 21"/>
          <p:cNvSpPr>
            <a:spLocks noChangeArrowheads="1"/>
          </p:cNvSpPr>
          <p:nvPr/>
        </p:nvSpPr>
        <p:spPr bwMode="auto">
          <a:xfrm>
            <a:off x="4572000" y="32766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2" name="Rectangle 22"/>
          <p:cNvSpPr>
            <a:spLocks noChangeArrowheads="1"/>
          </p:cNvSpPr>
          <p:nvPr/>
        </p:nvSpPr>
        <p:spPr bwMode="auto">
          <a:xfrm>
            <a:off x="4648200" y="42672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3" name="Rectangle 23"/>
          <p:cNvSpPr>
            <a:spLocks noChangeArrowheads="1"/>
          </p:cNvSpPr>
          <p:nvPr/>
        </p:nvSpPr>
        <p:spPr bwMode="auto">
          <a:xfrm>
            <a:off x="6096000" y="41910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560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76200" y="-76200"/>
            <a:ext cx="92202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Examine 3-D data using </a:t>
            </a:r>
            <a:r>
              <a:rPr lang="en-US" sz="2800" b="1" dirty="0" err="1" smtClean="0">
                <a:solidFill>
                  <a:srgbClr val="FF0000"/>
                </a:solidFill>
              </a:rPr>
              <a:t>Hyperstacks</a:t>
            </a:r>
            <a:r>
              <a:rPr lang="en-US" sz="2800" b="1" dirty="0" smtClean="0">
                <a:solidFill>
                  <a:srgbClr val="FF0000"/>
                </a:solidFill>
              </a:rPr>
              <a:t> and 3-D Viewer</a:t>
            </a:r>
            <a:endParaRPr lang="en-US" sz="2800" b="1" dirty="0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>
          <a:xfrm>
            <a:off x="304800" y="990600"/>
            <a:ext cx="6858000" cy="32004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open </a:t>
            </a:r>
            <a:r>
              <a:rPr lang="en-US" sz="2000" b="1" dirty="0" smtClean="0"/>
              <a:t>“../4D/mitosis_tub-h2b.lif” </a:t>
            </a:r>
            <a:r>
              <a:rPr lang="en-US" sz="2000" dirty="0" smtClean="0"/>
              <a:t>as </a:t>
            </a:r>
            <a:r>
              <a:rPr lang="en-US" sz="2000" b="1" i="1" u="sng" dirty="0" err="1" smtClean="0"/>
              <a:t>Hyperstack</a:t>
            </a:r>
            <a:r>
              <a:rPr lang="en-US" sz="2000" b="1" dirty="0" smtClean="0"/>
              <a:t> </a:t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i="1" dirty="0" smtClean="0"/>
              <a:t>Plugins..LOCI..</a:t>
            </a:r>
            <a:r>
              <a:rPr lang="en-US" sz="2000" b="1" i="1" dirty="0" err="1" smtClean="0"/>
              <a:t>Bioformats</a:t>
            </a:r>
            <a:r>
              <a:rPr lang="en-US" sz="2000" b="1" i="1" dirty="0" smtClean="0"/>
              <a:t> Importer</a:t>
            </a:r>
            <a:r>
              <a:rPr lang="en-US" sz="2000" b="1" dirty="0" smtClean="0"/>
              <a:t>)</a:t>
            </a:r>
          </a:p>
          <a:p>
            <a:pPr lvl="1" eaLnBrk="1" hangingPunct="1"/>
            <a:r>
              <a:rPr lang="en-US" sz="1600" i="1" dirty="0" smtClean="0"/>
              <a:t>examine data using </a:t>
            </a:r>
            <a:r>
              <a:rPr lang="en-US" sz="1600" i="1" dirty="0" err="1" smtClean="0"/>
              <a:t>Hyperstack</a:t>
            </a:r>
            <a:r>
              <a:rPr lang="en-US" sz="1600" i="1" dirty="0" smtClean="0"/>
              <a:t> sliders</a:t>
            </a:r>
          </a:p>
          <a:p>
            <a:pPr eaLnBrk="1" hangingPunct="1"/>
            <a:r>
              <a:rPr lang="en-US" sz="2000" dirty="0" smtClean="0"/>
              <a:t>Separate channels: </a:t>
            </a:r>
            <a:r>
              <a:rPr lang="en-US" sz="2000" b="1" i="1" dirty="0" err="1" smtClean="0"/>
              <a:t>Image..Color..Split</a:t>
            </a:r>
            <a:r>
              <a:rPr lang="en-US" sz="2000" b="1" i="1" dirty="0" smtClean="0"/>
              <a:t> Channels</a:t>
            </a:r>
          </a:p>
          <a:p>
            <a:pPr lvl="1" eaLnBrk="1" hangingPunct="1"/>
            <a:r>
              <a:rPr lang="en-US" sz="1600" dirty="0" smtClean="0"/>
              <a:t>Alternatively keep both channels:</a:t>
            </a:r>
            <a:r>
              <a:rPr lang="en-US" sz="1600" b="1" dirty="0" smtClean="0"/>
              <a:t> </a:t>
            </a:r>
            <a:r>
              <a:rPr lang="en-US" sz="1600" b="1" i="1" dirty="0" err="1" smtClean="0"/>
              <a:t>Image</a:t>
            </a:r>
            <a:r>
              <a:rPr lang="en-US" sz="1600" b="1" i="1" dirty="0" err="1"/>
              <a:t>..Color.</a:t>
            </a:r>
            <a:r>
              <a:rPr lang="en-US" sz="1600" b="1" i="1" dirty="0" err="1" smtClean="0"/>
              <a:t>.Make</a:t>
            </a:r>
            <a:r>
              <a:rPr lang="en-US" sz="1600" b="1" i="1" dirty="0" smtClean="0"/>
              <a:t> Composite</a:t>
            </a:r>
            <a:endParaRPr lang="en-US" sz="1600" b="1" dirty="0" smtClean="0"/>
          </a:p>
          <a:p>
            <a:pPr eaLnBrk="1" hangingPunct="1"/>
            <a:r>
              <a:rPr lang="en-US" sz="2000" dirty="0" smtClean="0"/>
              <a:t>Select DNA channel and open volume view </a:t>
            </a:r>
            <a:br>
              <a:rPr lang="en-US" sz="2000" dirty="0" smtClean="0"/>
            </a:br>
            <a:r>
              <a:rPr lang="en-US" sz="2000" b="1" i="1" dirty="0" smtClean="0"/>
              <a:t>(Plugins..3D Viewer)</a:t>
            </a:r>
          </a:p>
          <a:p>
            <a:pPr lvl="1" eaLnBrk="1" hangingPunct="1"/>
            <a:r>
              <a:rPr lang="en-US" sz="1800" dirty="0" smtClean="0"/>
              <a:t>accept default values</a:t>
            </a:r>
          </a:p>
          <a:p>
            <a:pPr eaLnBrk="1" hangingPunct="1"/>
            <a:r>
              <a:rPr lang="en-US" sz="2000" dirty="0" smtClean="0"/>
              <a:t>Examine data by</a:t>
            </a:r>
          </a:p>
          <a:p>
            <a:pPr lvl="1" eaLnBrk="1" hangingPunct="1"/>
            <a:r>
              <a:rPr lang="en-US" sz="1800" dirty="0" smtClean="0"/>
              <a:t>Rotating (left mouse button)</a:t>
            </a:r>
          </a:p>
          <a:p>
            <a:pPr lvl="1" eaLnBrk="1" hangingPunct="1"/>
            <a:r>
              <a:rPr lang="en-US" sz="1800" dirty="0" smtClean="0"/>
              <a:t>Zooming (mouse wheel)</a:t>
            </a:r>
          </a:p>
          <a:p>
            <a:pPr lvl="1" eaLnBrk="1" hangingPunct="1"/>
            <a:r>
              <a:rPr lang="en-US" sz="1800" dirty="0" smtClean="0"/>
              <a:t>Playing the movie</a:t>
            </a:r>
            <a:endParaRPr lang="en-US" sz="1600" dirty="0" smtClean="0"/>
          </a:p>
          <a:p>
            <a:pPr eaLnBrk="1" hangingPunct="1"/>
            <a:r>
              <a:rPr lang="en-US" sz="2000" dirty="0" smtClean="0"/>
              <a:t>Change Display Settings</a:t>
            </a:r>
          </a:p>
          <a:p>
            <a:pPr lvl="1" eaLnBrk="1" hangingPunct="1"/>
            <a:r>
              <a:rPr lang="en-US" sz="1800" b="1" i="1" dirty="0" smtClean="0"/>
              <a:t>Edit...Change Color</a:t>
            </a:r>
          </a:p>
          <a:p>
            <a:pPr lvl="1" eaLnBrk="1" hangingPunct="1"/>
            <a:r>
              <a:rPr lang="en-US" sz="1800" b="1" i="1" dirty="0" smtClean="0"/>
              <a:t>Edit...Transfer Function</a:t>
            </a:r>
          </a:p>
          <a:p>
            <a:pPr eaLnBrk="1" hangingPunct="1"/>
            <a:endParaRPr lang="en-US" sz="20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267200" y="5410200"/>
            <a:ext cx="434833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/>
              <a:t>Question:</a:t>
            </a:r>
            <a:r>
              <a:rPr lang="en-US" sz="1800" b="0" dirty="0"/>
              <a:t> what do you notice when viewing chromosomes from the side? 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0" y="5367337"/>
            <a:ext cx="6172200" cy="1490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Optional Task 1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00"/>
                </a:solidFill>
              </a:rPr>
              <a:t>(if your computer is strong enough…): </a:t>
            </a:r>
            <a:r>
              <a:rPr lang="en-US" sz="1800" b="0">
                <a:solidFill>
                  <a:srgbClr val="000000"/>
                </a:solidFill>
              </a:rPr>
              <a:t/>
            </a:r>
            <a:br>
              <a:rPr lang="en-US" sz="1800" b="0">
                <a:solidFill>
                  <a:srgbClr val="000000"/>
                </a:solidFill>
              </a:rPr>
            </a:br>
            <a:r>
              <a:rPr lang="en-US" sz="1800" b="0">
                <a:solidFill>
                  <a:srgbClr val="000000"/>
                </a:solidFill>
              </a:rPr>
              <a:t>open </a:t>
            </a:r>
            <a:r>
              <a:rPr lang="en-US" sz="1800">
                <a:solidFill>
                  <a:srgbClr val="000000"/>
                </a:solidFill>
              </a:rPr>
              <a:t>“../zebrafish_wholefish_neurons.tif”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  <a:cs typeface="Arial" charset="0"/>
              </a:rPr>
              <a:t>and/or 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“../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egg-chambers_3d.lsm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”</a:t>
            </a:r>
            <a:endParaRPr lang="en-US" sz="160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make movie </a:t>
            </a:r>
            <a:r>
              <a:rPr lang="en-US" sz="1800" i="1">
                <a:solidFill>
                  <a:srgbClr val="000000"/>
                </a:solidFill>
              </a:rPr>
              <a:t>(3D Viewer: View..Record 360 deg rotation)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save movie </a:t>
            </a:r>
            <a:r>
              <a:rPr lang="en-US" sz="1800" i="1">
                <a:solidFill>
                  <a:srgbClr val="000000"/>
                </a:solidFill>
              </a:rPr>
              <a:t>(File..Save As..Avi)</a:t>
            </a:r>
          </a:p>
        </p:txBody>
      </p:sp>
      <p:pic>
        <p:nvPicPr>
          <p:cNvPr id="11" name="zebrafish_wholefish_neurons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000" y="2590800"/>
            <a:ext cx="35814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2667000"/>
            <a:ext cx="17907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4343400" y="1828800"/>
            <a:ext cx="2667000" cy="2438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Colocalisation</a:t>
            </a:r>
            <a:endParaRPr lang="en-US" dirty="0"/>
          </a:p>
        </p:txBody>
      </p:sp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 txBox="1">
            <a:spLocks/>
          </p:cNvSpPr>
          <p:nvPr/>
        </p:nvSpPr>
        <p:spPr bwMode="auto">
          <a:xfrm>
            <a:off x="4724400" y="1600200"/>
            <a:ext cx="4191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One often is interested whether two proteins are localized on the same intracellular compartment.</a:t>
            </a:r>
          </a:p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The quantification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of such “co-localization” images is not trivial and there exist many methods.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baseline="0" dirty="0" smtClean="0">
                <a:latin typeface="+mn-lt"/>
              </a:rPr>
              <a:t>A</a:t>
            </a:r>
            <a:r>
              <a:rPr lang="en-US" sz="1600" b="0" dirty="0" smtClean="0">
                <a:latin typeface="+mn-lt"/>
              </a:rPr>
              <a:t> good review is</a:t>
            </a:r>
            <a:r>
              <a:rPr lang="en-US" sz="1600" b="0" dirty="0">
                <a:latin typeface="+mn-lt"/>
              </a:rPr>
              <a:t>: </a:t>
            </a:r>
            <a:br>
              <a:rPr lang="en-US" sz="1600" b="0" dirty="0">
                <a:latin typeface="+mn-lt"/>
              </a:rPr>
            </a:br>
            <a:r>
              <a:rPr lang="en-US" sz="1600" b="0" dirty="0" smtClean="0">
                <a:latin typeface="+mn-lt"/>
              </a:rPr>
              <a:t>Journal </a:t>
            </a:r>
            <a:r>
              <a:rPr lang="en-US" sz="1600" b="0" dirty="0">
                <a:latin typeface="+mn-lt"/>
              </a:rPr>
              <a:t>of Microscopy, Vol. 224, 2006, pp. 213–</a:t>
            </a:r>
            <a:r>
              <a:rPr lang="en-US" sz="1600" b="0" dirty="0" smtClean="0">
                <a:latin typeface="+mn-lt"/>
              </a:rPr>
              <a:t>232. A </a:t>
            </a:r>
            <a:r>
              <a:rPr lang="en-US" sz="1600" b="0" dirty="0">
                <a:latin typeface="+mn-lt"/>
              </a:rPr>
              <a:t>guided tour into subcellular </a:t>
            </a:r>
            <a:r>
              <a:rPr lang="en-US" sz="1600" b="0" dirty="0" err="1">
                <a:latin typeface="+mn-lt"/>
              </a:rPr>
              <a:t>colocalization</a:t>
            </a:r>
            <a:r>
              <a:rPr lang="en-US" sz="1600" b="0" dirty="0">
                <a:latin typeface="+mn-lt"/>
              </a:rPr>
              <a:t> analysis in light microscopy. </a:t>
            </a:r>
            <a:r>
              <a:rPr lang="en-US" sz="1600" b="0" dirty="0" smtClean="0">
                <a:latin typeface="+mn-lt"/>
              </a:rPr>
              <a:t/>
            </a:r>
            <a:br>
              <a:rPr lang="en-US" sz="1600" b="0" dirty="0" smtClean="0">
                <a:latin typeface="+mn-lt"/>
              </a:rPr>
            </a:br>
            <a:r>
              <a:rPr lang="en-US" sz="1600" b="0" dirty="0" smtClean="0">
                <a:latin typeface="+mn-lt"/>
              </a:rPr>
              <a:t>S</a:t>
            </a:r>
            <a:r>
              <a:rPr lang="en-US" sz="1600" b="0" dirty="0">
                <a:latin typeface="+mn-lt"/>
              </a:rPr>
              <a:t>. B O LT E &amp; F. P. C O R D E L I </a:t>
            </a:r>
            <a:r>
              <a:rPr lang="en-US" sz="1600" b="0" dirty="0" err="1">
                <a:latin typeface="+mn-lt"/>
              </a:rPr>
              <a:t>È</a:t>
            </a:r>
            <a:r>
              <a:rPr lang="en-US" sz="1600" b="0" dirty="0">
                <a:latin typeface="+mn-lt"/>
              </a:rPr>
              <a:t> R E </a:t>
            </a:r>
            <a:r>
              <a:rPr lang="en-US" sz="1600" b="0" dirty="0" smtClean="0">
                <a:latin typeface="+mn-lt"/>
              </a:rPr>
              <a:t>S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In the following we will only discuss pixel/object based co-</a:t>
            </a:r>
            <a:r>
              <a:rPr lang="en-US" sz="1600" b="0" dirty="0" err="1" smtClean="0">
                <a:latin typeface="+mn-lt"/>
              </a:rPr>
              <a:t>localisation</a:t>
            </a:r>
            <a:r>
              <a:rPr lang="en-US" sz="1600" b="0" dirty="0" smtClean="0">
                <a:latin typeface="+mn-lt"/>
              </a:rPr>
              <a:t> measurements (as these are the easiest to interpret).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lang="en-US" sz="1600" b="0" dirty="0">
              <a:latin typeface="+mn-lt"/>
            </a:endParaRP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715000"/>
            <a:ext cx="4572000" cy="3688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</a:pPr>
            <a:r>
              <a:rPr lang="en-US" sz="1100" b="0" dirty="0" err="1" smtClean="0"/>
              <a:t>HeLa</a:t>
            </a:r>
            <a:r>
              <a:rPr lang="en-US" sz="1100" b="0" dirty="0" smtClean="0"/>
              <a:t> cells with </a:t>
            </a:r>
            <a:r>
              <a:rPr lang="en-US" sz="1100" b="0" dirty="0"/>
              <a:t>t</a:t>
            </a:r>
            <a:r>
              <a:rPr lang="en-US" sz="1100" b="0" dirty="0" smtClean="0"/>
              <a:t>wo proteins of the secretory pathway in conditions where the Golgi is fragmented. (Christian </a:t>
            </a:r>
            <a:r>
              <a:rPr lang="en-US" sz="1100" b="0" dirty="0" err="1" smtClean="0"/>
              <a:t>Schuberth</a:t>
            </a:r>
            <a:r>
              <a:rPr lang="en-US" sz="1100" b="0" dirty="0" smtClean="0"/>
              <a:t>, EMBL)</a:t>
            </a:r>
            <a:endParaRPr lang="en-US" sz="1100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638800" cy="1143000"/>
          </a:xfrm>
        </p:spPr>
        <p:txBody>
          <a:bodyPr/>
          <a:lstStyle/>
          <a:p>
            <a:r>
              <a:rPr lang="en-US" sz="3200" dirty="0" smtClean="0"/>
              <a:t>Pixel based co-localization</a:t>
            </a:r>
            <a:endParaRPr lang="en-US" sz="3200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76200" y="1143000"/>
            <a:ext cx="8915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colocalisation</a:t>
            </a:r>
            <a:r>
              <a:rPr lang="en-US" sz="1600" b="0" dirty="0" smtClean="0">
                <a:latin typeface="+mn-lt"/>
              </a:rPr>
              <a:t>/1_GalNAc-GFP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and </a:t>
            </a:r>
            <a:r>
              <a:rPr lang="en-US" sz="1600" b="0" dirty="0" smtClean="0">
                <a:latin typeface="+mn-lt"/>
              </a:rPr>
              <a:t>“../</a:t>
            </a:r>
            <a:r>
              <a:rPr lang="en-US" sz="1600" b="0" dirty="0" err="1" smtClean="0">
                <a:latin typeface="+mn-lt"/>
              </a:rPr>
              <a:t>colocalisation</a:t>
            </a:r>
            <a:r>
              <a:rPr lang="en-US" sz="1600" b="0" dirty="0" smtClean="0">
                <a:latin typeface="+mn-lt"/>
              </a:rPr>
              <a:t>/1_AB2-COP1”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Threshold the two individual images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Dark background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</a:t>
            </a:r>
            <a:r>
              <a:rPr kumimoji="0" lang="en-US" sz="160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Apply</a:t>
            </a:r>
            <a:endParaRPr kumimoji="0" lang="en-US" sz="16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D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images by 255 to set object pixels to 1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(Process..Math..Divide)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co-localization image by multiplying the two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(Process..Image Calculator..Multiply)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overlap: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measurement “Integrated Density”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(Analyze..Set Measurements)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all 3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(Analyze..Measure)</a:t>
            </a:r>
          </a:p>
          <a:p>
            <a:pPr marL="1257300" lvl="2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noProof="0" dirty="0" err="1" smtClean="0">
                <a:latin typeface="+mn-lt"/>
              </a:rPr>
              <a:t>RawIntDen</a:t>
            </a:r>
            <a:r>
              <a:rPr lang="en-US" sz="1600" b="0" noProof="0" dirty="0" smtClean="0">
                <a:latin typeface="+mn-lt"/>
              </a:rPr>
              <a:t> gives you the number of object pixels</a:t>
            </a:r>
            <a:endParaRPr kumimoji="0" lang="en-US" sz="16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the number of objects pixels of the overlap image by either image 1 or image 2 to get the respective co-localizations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343400"/>
            <a:ext cx="82296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also examine the images 2_GalNAc-GFP and 2_AB1-LAMP1</a:t>
            </a:r>
          </a:p>
          <a:p>
            <a:pPr>
              <a:defRPr/>
            </a:pPr>
            <a:endParaRPr lang="en-US" sz="1600" u="sng" dirty="0" smtClean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/>
              <a:t>Create color overlay (</a:t>
            </a:r>
            <a:r>
              <a:rPr lang="en-US" sz="1600" i="1" dirty="0" smtClean="0">
                <a:solidFill>
                  <a:srgbClr val="000000"/>
                </a:solidFill>
              </a:rPr>
              <a:t>Image..Color..Merge Channels</a:t>
            </a:r>
            <a:r>
              <a:rPr lang="en-US" sz="1600" b="0" dirty="0" smtClean="0"/>
              <a:t>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</a:rPr>
              <a:t>Create Composite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Use </a:t>
            </a:r>
            <a:r>
              <a:rPr lang="en-US" sz="1600" dirty="0" smtClean="0">
                <a:solidFill>
                  <a:srgbClr val="000000"/>
                </a:solidFill>
              </a:rPr>
              <a:t>Green</a:t>
            </a:r>
            <a:r>
              <a:rPr lang="en-US" sz="1600" b="0" dirty="0" smtClean="0">
                <a:solidFill>
                  <a:srgbClr val="000000"/>
                </a:solidFill>
              </a:rPr>
              <a:t> and </a:t>
            </a:r>
            <a:r>
              <a:rPr lang="en-US" sz="1600" dirty="0" smtClean="0">
                <a:solidFill>
                  <a:srgbClr val="000000"/>
                </a:solidFill>
              </a:rPr>
              <a:t>Magenta</a:t>
            </a:r>
            <a:endParaRPr lang="en-US" sz="1600" b="0" dirty="0" smtClean="0">
              <a:solidFill>
                <a:srgbClr val="000000"/>
              </a:solidFill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Adjust brightness of both channels </a:t>
            </a:r>
            <a:r>
              <a:rPr lang="en-US" sz="1600" b="0" dirty="0" smtClean="0">
                <a:solidFill>
                  <a:prstClr val="black"/>
                </a:solidFill>
              </a:rPr>
              <a:t>(</a:t>
            </a:r>
            <a:r>
              <a:rPr lang="en-US" sz="1600" i="1" dirty="0" smtClean="0">
                <a:solidFill>
                  <a:srgbClr val="000000"/>
                </a:solidFill>
              </a:rPr>
              <a:t>Image..Adjust..Brightness/Contrast</a:t>
            </a:r>
            <a:r>
              <a:rPr lang="en-US" sz="1600" b="0" dirty="0" smtClean="0">
                <a:solidFill>
                  <a:prstClr val="black"/>
                </a:solidFill>
              </a:rPr>
              <a:t>)</a:t>
            </a:r>
            <a:endParaRPr lang="en-US" sz="1600" b="0" u="sng" dirty="0" smtClean="0"/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 </a:t>
            </a:r>
            <a:endParaRPr lang="en-US" sz="1600" b="0" dirty="0">
              <a:solidFill>
                <a:srgbClr val="000000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52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890588" y="4108026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2286759" y="1695348"/>
            <a:ext cx="5028441" cy="2212623"/>
            <a:chOff x="2235601" y="1695348"/>
            <a:chExt cx="5028441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364750" cy="4001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Enhance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245006" y="2805071"/>
              <a:ext cx="2320664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35601" y="2805071"/>
              <a:ext cx="2009405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565670" y="4308081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2" idx="1"/>
            <a:endCxn id="13" idx="2"/>
          </p:cNvCxnSpPr>
          <p:nvPr/>
        </p:nvCxnSpPr>
        <p:spPr>
          <a:xfrm flipH="1" flipV="1">
            <a:off x="2235601" y="4308081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939201">
            <a:off x="2809028" y="500063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Local pixel neighborhood</a:t>
            </a:r>
          </a:p>
          <a:p>
            <a:r>
              <a:rPr lang="en-US" dirty="0" smtClean="0"/>
              <a:t>Mean smoothing</a:t>
            </a:r>
          </a:p>
          <a:p>
            <a:r>
              <a:rPr lang="en-US" dirty="0" smtClean="0"/>
              <a:t>Gaussian smoothing</a:t>
            </a:r>
          </a:p>
          <a:p>
            <a:r>
              <a:rPr lang="en-US" dirty="0" smtClean="0"/>
              <a:t>Median smoothing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914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Image filtering for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improved particle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285350"/>
            <a:ext cx="5486400" cy="33055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Open </a:t>
            </a:r>
            <a:r>
              <a:rPr lang="en-US" sz="1800" b="0" dirty="0">
                <a:solidFill>
                  <a:srgbClr val="000000"/>
                </a:solidFill>
              </a:rPr>
              <a:t>image </a:t>
            </a:r>
            <a:r>
              <a:rPr lang="en-US" sz="1800" b="0" dirty="0" smtClean="0">
                <a:solidFill>
                  <a:srgbClr val="000000"/>
                </a:solidFill>
              </a:rPr>
              <a:t>“</a:t>
            </a:r>
            <a:r>
              <a:rPr lang="en-US" sz="1800" dirty="0" smtClean="0">
                <a:solidFill>
                  <a:srgbClr val="000000"/>
                </a:solidFill>
              </a:rPr>
              <a:t>../</a:t>
            </a:r>
            <a:r>
              <a:rPr lang="en-US" sz="1800" dirty="0" err="1" smtClean="0">
                <a:solidFill>
                  <a:srgbClr val="000000"/>
                </a:solidFill>
              </a:rPr>
              <a:t>noisy_nuclei</a:t>
            </a:r>
            <a:r>
              <a:rPr lang="en-US" sz="1800" dirty="0" smtClean="0">
                <a:solidFill>
                  <a:srgbClr val="000000"/>
                </a:solidFill>
              </a:rPr>
              <a:t>/noisy_nuclei.tif</a:t>
            </a:r>
            <a:r>
              <a:rPr lang="en-US" sz="1800" b="0" dirty="0" smtClean="0">
                <a:solidFill>
                  <a:srgbClr val="000000"/>
                </a:solidFill>
              </a:rPr>
              <a:t>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Threshold </a:t>
            </a:r>
            <a:r>
              <a:rPr lang="en-US" sz="1800" b="0" dirty="0">
                <a:solidFill>
                  <a:srgbClr val="000000"/>
                </a:solidFill>
              </a:rPr>
              <a:t>the image </a:t>
            </a:r>
            <a:r>
              <a:rPr lang="en-US" sz="1800" b="0" dirty="0" smtClean="0">
                <a:solidFill>
                  <a:srgbClr val="000000"/>
                </a:solidFill>
              </a:rPr>
              <a:t>[</a:t>
            </a:r>
            <a:r>
              <a:rPr lang="en-US" sz="1800" b="0" dirty="0" err="1" smtClean="0">
                <a:solidFill>
                  <a:srgbClr val="000000"/>
                </a:solidFill>
              </a:rPr>
              <a:t>Image</a:t>
            </a:r>
            <a:r>
              <a:rPr lang="en-US" sz="1800" b="0" dirty="0" err="1">
                <a:solidFill>
                  <a:srgbClr val="000000"/>
                </a:solidFill>
              </a:rPr>
              <a:t>..Adjust..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</a:t>
            </a:r>
            <a:r>
              <a:rPr lang="en-US" sz="1800" b="0" dirty="0">
                <a:solidFill>
                  <a:srgbClr val="000000"/>
                </a:solidFill>
              </a:rPr>
              <a:t>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Detect [</a:t>
            </a:r>
            <a:r>
              <a:rPr lang="en-US" sz="1800" b="0" dirty="0" err="1" smtClean="0">
                <a:solidFill>
                  <a:srgbClr val="000000"/>
                </a:solidFill>
              </a:rPr>
              <a:t>Analyze</a:t>
            </a:r>
            <a:r>
              <a:rPr lang="en-US" sz="1800" b="0" dirty="0" err="1">
                <a:solidFill>
                  <a:srgbClr val="000000"/>
                </a:solidFill>
              </a:rPr>
              <a:t>..Analyze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</a:rPr>
              <a:t>Particles]</a:t>
            </a:r>
            <a:endParaRPr lang="en-US" sz="1800" b="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As you can see, this does not work very well…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Now, first smooth the image: [Process..Filters..Median] (Radius 7 pixels) and repeat the 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thresholding</a:t>
            </a:r>
            <a:r>
              <a:rPr lang="en-US" sz="1800" b="0" dirty="0" smtClean="0">
                <a:solidFill>
                  <a:srgbClr val="000000"/>
                </a:solidFill>
              </a:rPr>
              <a:t> and particle detection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4819471"/>
            <a:ext cx="6172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Optional Task 1:  Work with the raw data (not smoothed) and try to improve the results with the “Size” exclusion and “Include holes” options of the Particle Analyzer.</a:t>
            </a:r>
            <a:endParaRPr lang="en-US" sz="1800" u="sng" dirty="0" smtClean="0">
              <a:solidFill>
                <a:srgbClr val="000000"/>
              </a:solidFill>
            </a:endParaRPr>
          </a:p>
          <a:p>
            <a:pPr>
              <a:defRPr/>
            </a:pPr>
            <a:endParaRPr lang="en-US" sz="1800" u="sng" dirty="0">
              <a:solidFill>
                <a:srgbClr val="000000"/>
              </a:solidFill>
            </a:endParaRPr>
          </a:p>
        </p:txBody>
      </p:sp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182880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22860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35814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5720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9200" y="1066800"/>
            <a:ext cx="8229600" cy="1143000"/>
          </a:xfrm>
        </p:spPr>
        <p:txBody>
          <a:bodyPr/>
          <a:lstStyle/>
          <a:p>
            <a:r>
              <a:rPr lang="en-US" dirty="0" smtClean="0"/>
              <a:t>Top-hat filter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8100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Quite advanced, but very useful as it both</a:t>
            </a:r>
          </a:p>
          <a:p>
            <a:pPr>
              <a:buFontTx/>
              <a:buChar char="-"/>
            </a:pPr>
            <a:r>
              <a:rPr lang="en-US" b="0" dirty="0" smtClean="0"/>
              <a:t> enhances locally bright structures</a:t>
            </a:r>
          </a:p>
          <a:p>
            <a:pPr>
              <a:buFontTx/>
              <a:buChar char="-"/>
            </a:pPr>
            <a:r>
              <a:rPr lang="en-US" b="0" dirty="0" smtClean="0"/>
              <a:t> performs a local background subtraction</a:t>
            </a:r>
          </a:p>
          <a:p>
            <a:endParaRPr lang="en-US" b="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Bangalore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properties and inspection</a:t>
            </a:r>
          </a:p>
          <a:p>
            <a:r>
              <a:rPr lang="en-US" dirty="0" smtClean="0"/>
              <a:t>Manual measurements in images</a:t>
            </a:r>
          </a:p>
          <a:p>
            <a:r>
              <a:rPr lang="en-US" dirty="0" smtClean="0"/>
              <a:t>Automated measurements using </a:t>
            </a:r>
            <a:r>
              <a:rPr lang="en-US" dirty="0" err="1" smtClean="0"/>
              <a:t>thresholding</a:t>
            </a:r>
            <a:r>
              <a:rPr lang="en-US" dirty="0" smtClean="0"/>
              <a:t> and the Particle Analyzer</a:t>
            </a:r>
          </a:p>
          <a:p>
            <a:r>
              <a:rPr lang="en-US" dirty="0" smtClean="0"/>
              <a:t>Automated segmentation using machine learning</a:t>
            </a:r>
          </a:p>
          <a:p>
            <a:r>
              <a:rPr lang="en-US"/>
              <a:t>Dealing with multi-color </a:t>
            </a:r>
            <a:r>
              <a:rPr lang="en-US" smtClean="0"/>
              <a:t>images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5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1386629"/>
            <a:ext cx="3038475" cy="1664128"/>
            <a:chOff x="1111989" y="1319621"/>
            <a:chExt cx="3038475" cy="1664128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-5400000">
              <a:off x="1807314" y="640599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111989" y="1319621"/>
              <a:ext cx="540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raw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" name="Group 5"/>
          <p:cNvGrpSpPr/>
          <p:nvPr/>
        </p:nvGrpSpPr>
        <p:grpSpPr>
          <a:xfrm>
            <a:off x="609600" y="3091141"/>
            <a:ext cx="3038475" cy="1647825"/>
            <a:chOff x="1111989" y="3302305"/>
            <a:chExt cx="3038475" cy="1647825"/>
          </a:xfrm>
        </p:grpSpPr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807314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1127216" y="3302305"/>
              <a:ext cx="2892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erosion (local minimum,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769615" y="3091141"/>
            <a:ext cx="3038475" cy="1647825"/>
            <a:chOff x="4728676" y="3302305"/>
            <a:chExt cx="3038475" cy="1647825"/>
          </a:xfrm>
        </p:grpSpPr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5424001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4728676" y="3302610"/>
              <a:ext cx="2934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dilation (local maximum,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" name="Group 7"/>
          <p:cNvGrpSpPr/>
          <p:nvPr/>
        </p:nvGrpSpPr>
        <p:grpSpPr>
          <a:xfrm>
            <a:off x="609600" y="4804597"/>
            <a:ext cx="3038475" cy="1647825"/>
            <a:chOff x="1111989" y="5158451"/>
            <a:chExt cx="3038475" cy="1647825"/>
          </a:xfrm>
        </p:grpSpPr>
        <p:pic>
          <p:nvPicPr>
            <p:cNvPr id="4301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5400000">
              <a:off x="1807314" y="4463126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1127216" y="5161190"/>
              <a:ext cx="28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= raw - 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dil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ero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(raw))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86015" y="4797477"/>
            <a:ext cx="3038475" cy="1654945"/>
            <a:chOff x="4745076" y="5151331"/>
            <a:chExt cx="3038475" cy="1654945"/>
          </a:xfrm>
        </p:grpSpPr>
        <p:pic>
          <p:nvPicPr>
            <p:cNvPr id="43015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3786015" y="1371600"/>
            <a:ext cx="3038475" cy="1679157"/>
            <a:chOff x="4771812" y="1063968"/>
            <a:chExt cx="3038475" cy="1679157"/>
          </a:xfrm>
        </p:grpSpPr>
        <p:grpSp>
          <p:nvGrpSpPr>
            <p:cNvPr id="8" name="Group 3"/>
            <p:cNvGrpSpPr/>
            <p:nvPr/>
          </p:nvGrpSpPr>
          <p:grpSpPr>
            <a:xfrm>
              <a:off x="4771812" y="1063968"/>
              <a:ext cx="3038475" cy="1679157"/>
              <a:chOff x="4745076" y="1304592"/>
              <a:chExt cx="3038475" cy="1679157"/>
            </a:xfrm>
          </p:grpSpPr>
          <p:pic>
            <p:nvPicPr>
              <p:cNvPr id="430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4710" t="7833" r="2983" b="3148"/>
              <a:stretch>
                <a:fillRect/>
              </a:stretch>
            </p:blipFill>
            <p:spPr bwMode="auto">
              <a:xfrm rot="-5400000">
                <a:off x="5424735" y="624933"/>
                <a:ext cx="1679157" cy="3038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745076" y="1335924"/>
                <a:ext cx="1704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dirty="0" smtClean="0">
                    <a:solidFill>
                      <a:prstClr val="white"/>
                    </a:solidFill>
                    <a:latin typeface="Calibri"/>
                  </a:rPr>
                  <a:t>raw &amp; </a:t>
                </a:r>
                <a:r>
                  <a:rPr lang="en-US" sz="1800" b="0" dirty="0" smtClean="0">
                    <a:solidFill>
                      <a:srgbClr val="FF0000"/>
                    </a:solidFill>
                    <a:latin typeface="Calibri"/>
                  </a:rPr>
                  <a:t>threshold</a:t>
                </a:r>
                <a:endParaRPr lang="en-US" sz="1800" b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4788212" y="2509118"/>
              <a:ext cx="306876" cy="2340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Top-hat filter removes local background and thereby enhances locally bright structures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9314" y="4792535"/>
            <a:ext cx="1219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 err="1" smtClean="0">
                <a:latin typeface="Calibri"/>
              </a:rPr>
              <a:t>GalNac</a:t>
            </a:r>
            <a:r>
              <a:rPr lang="en-US" sz="1200" b="0" dirty="0" smtClean="0">
                <a:latin typeface="Calibri"/>
              </a:rPr>
              <a:t>-YFP Golgi </a:t>
            </a:r>
            <a:r>
              <a:rPr lang="en-US" sz="1200" b="0" dirty="0" err="1" smtClean="0">
                <a:latin typeface="Calibri"/>
              </a:rPr>
              <a:t>precusors</a:t>
            </a:r>
            <a:r>
              <a:rPr lang="en-US" sz="1200" b="0" dirty="0" smtClean="0">
                <a:latin typeface="Calibri"/>
              </a:rPr>
              <a:t> in BCS1 </a:t>
            </a:r>
            <a:r>
              <a:rPr lang="en-US" sz="1200" b="0" dirty="0" err="1" smtClean="0">
                <a:latin typeface="Calibri"/>
              </a:rPr>
              <a:t>karyoplast</a:t>
            </a:r>
            <a:r>
              <a:rPr lang="en-US" sz="1200" b="0" dirty="0">
                <a:latin typeface="Calibri"/>
              </a:rPr>
              <a:t> </a:t>
            </a:r>
            <a:r>
              <a:rPr lang="en-US" sz="1200" b="0" dirty="0" smtClean="0">
                <a:latin typeface="Calibri"/>
              </a:rPr>
              <a:t>(</a:t>
            </a:r>
            <a:r>
              <a:rPr lang="en-US" sz="1200" b="0" dirty="0" err="1" smtClean="0">
                <a:latin typeface="Calibri"/>
              </a:rPr>
              <a:t>Gayathri</a:t>
            </a:r>
            <a:r>
              <a:rPr lang="en-US" sz="1200" b="0" dirty="0" smtClean="0">
                <a:latin typeface="Calibri"/>
              </a:rPr>
              <a:t> </a:t>
            </a:r>
            <a:r>
              <a:rPr lang="en-US" sz="1200" b="0" dirty="0" err="1" smtClean="0">
                <a:latin typeface="Calibri"/>
              </a:rPr>
              <a:t>Vegesna</a:t>
            </a:r>
            <a:r>
              <a:rPr lang="en-US" sz="1200" b="0" dirty="0" smtClean="0">
                <a:latin typeface="Calibri"/>
              </a:rPr>
              <a:t>, EMBL Heidelberg)</a:t>
            </a:r>
            <a:endParaRPr lang="en-US" sz="1200" b="0" dirty="0">
              <a:latin typeface="Calibri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latin typeface="Calibri"/>
            </a:endParaRPr>
          </a:p>
        </p:txBody>
      </p:sp>
      <p:cxnSp>
        <p:nvCxnSpPr>
          <p:cNvPr id="11" name="Straight Arrow Connector 10"/>
          <p:cNvCxnSpPr>
            <a:endCxn id="43012" idx="2"/>
          </p:cNvCxnSpPr>
          <p:nvPr/>
        </p:nvCxnSpPr>
        <p:spPr>
          <a:xfrm flipH="1">
            <a:off x="6808090" y="3810000"/>
            <a:ext cx="507110" cy="105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8755" y="3453824"/>
            <a:ext cx="14208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“Background”</a:t>
            </a:r>
          </a:p>
          <a:p>
            <a:r>
              <a:rPr lang="en-US" sz="1600" b="0" dirty="0" smtClean="0"/>
              <a:t>Image</a:t>
            </a:r>
            <a:endParaRPr lang="en-US" sz="16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304800"/>
            <a:ext cx="5638800" cy="1143000"/>
          </a:xfrm>
        </p:spPr>
        <p:txBody>
          <a:bodyPr/>
          <a:lstStyle/>
          <a:p>
            <a:r>
              <a:rPr lang="en-US" dirty="0" smtClean="0"/>
              <a:t>Top-hat filtering</a:t>
            </a:r>
            <a:endParaRPr lang="en-US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7526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“../top-hat/images</a:t>
            </a:r>
            <a:r>
              <a:rPr lang="en-US" sz="1600" b="0" dirty="0" smtClean="0">
                <a:latin typeface="+mn-lt"/>
              </a:rPr>
              <a:t>/20X_GFP-slice51.tif”</a:t>
            </a:r>
            <a:endParaRPr kumimoji="0" lang="en-US" sz="16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filter: 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top-hat filter: 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the opened image from </a:t>
            </a:r>
            <a:r>
              <a:rPr lang="en-US" sz="1600" b="0" smtClean="0">
                <a:solidFill>
                  <a:srgbClr val="000000"/>
                </a:solidFill>
                <a:latin typeface="+mn-lt"/>
              </a:rPr>
              <a:t>the raw 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Rename the resulting image to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Compare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thresholding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vesicles in the “raw”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and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</a:pPr>
            <a:endParaRPr lang="en-US" sz="1600" b="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029200"/>
            <a:ext cx="80772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1: what is the </a:t>
            </a:r>
            <a:r>
              <a:rPr lang="en-US" sz="1600" b="0" dirty="0" smtClean="0">
                <a:solidFill>
                  <a:srgbClr val="000000"/>
                </a:solidFill>
              </a:rPr>
              <a:t>difference between the raw image and the top-hat filtered image? 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2</a:t>
            </a:r>
            <a:r>
              <a:rPr lang="en-US" sz="1600" b="0" dirty="0" smtClean="0">
                <a:solidFill>
                  <a:srgbClr val="000000"/>
                </a:solidFill>
              </a:rPr>
              <a:t>: what happens if the radius of the opening filter is very small (e.g. 1 pixel) (try it!)</a:t>
            </a:r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Question 3: what happens if the radius of the opening filter is very large (e.g. 100 pixel) (try it!)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791200" y="304800"/>
            <a:ext cx="3038475" cy="1654945"/>
            <a:chOff x="4745076" y="5151331"/>
            <a:chExt cx="3038475" cy="1654945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top-hat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Distinguishing dots from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line and dot (pixel width =3)</a:t>
            </a:r>
          </a:p>
          <a:p>
            <a:r>
              <a:rPr lang="en-US" dirty="0" err="1" smtClean="0"/>
              <a:t>Plugins..Feature</a:t>
            </a:r>
            <a:r>
              <a:rPr lang="en-US" dirty="0" smtClean="0"/>
              <a:t> Extraction..</a:t>
            </a:r>
            <a:r>
              <a:rPr lang="en-US" dirty="0" err="1" smtClean="0"/>
              <a:t>FeatureJ</a:t>
            </a:r>
            <a:endParaRPr lang="en-US" dirty="0" smtClean="0"/>
          </a:p>
          <a:p>
            <a:pPr lvl="1"/>
            <a:r>
              <a:rPr lang="en-US" dirty="0" smtClean="0"/>
              <a:t>Hessian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73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Image segmentation (object detection)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using supervised machine-learning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5353" y="4422423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8777" y="4422423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6" name="Straight Arrow Connector 5"/>
          <p:cNvCxnSpPr>
            <a:stCxn id="5" idx="3"/>
            <a:endCxn id="4" idx="1"/>
          </p:cNvCxnSpPr>
          <p:nvPr/>
        </p:nvCxnSpPr>
        <p:spPr>
          <a:xfrm>
            <a:off x="1778751" y="4622478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76831" y="2462213"/>
            <a:ext cx="236475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Enhance raw data</a:t>
            </a:r>
          </a:p>
        </p:txBody>
      </p:sp>
      <p:cxnSp>
        <p:nvCxnSpPr>
          <p:cNvPr id="9" name="Straight Arrow Connector 8"/>
          <p:cNvCxnSpPr>
            <a:stCxn id="8" idx="2"/>
            <a:endCxn id="4" idx="0"/>
          </p:cNvCxnSpPr>
          <p:nvPr/>
        </p:nvCxnSpPr>
        <p:spPr>
          <a:xfrm>
            <a:off x="3559206" y="2862323"/>
            <a:ext cx="1894627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0"/>
            <a:endCxn id="8" idx="2"/>
          </p:cNvCxnSpPr>
          <p:nvPr/>
        </p:nvCxnSpPr>
        <p:spPr>
          <a:xfrm flipV="1">
            <a:off x="1123764" y="2862323"/>
            <a:ext cx="2435442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ruthcatchen.files.wordpress.com/2012/03/thinking-cap.gif?w=129&amp;h=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9517" y="1752600"/>
            <a:ext cx="1228725" cy="1419226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>
            <a:stCxn id="4" idx="2"/>
            <a:endCxn id="13" idx="0"/>
          </p:cNvCxnSpPr>
          <p:nvPr/>
        </p:nvCxnSpPr>
        <p:spPr>
          <a:xfrm>
            <a:off x="5453833" y="4822533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23480" y="5630489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1"/>
            <a:endCxn id="5" idx="2"/>
          </p:cNvCxnSpPr>
          <p:nvPr/>
        </p:nvCxnSpPr>
        <p:spPr>
          <a:xfrm flipH="1" flipV="1">
            <a:off x="1123764" y="4822533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939201">
            <a:off x="1697191" y="5515087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57800" y="1719352"/>
            <a:ext cx="1066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</a:rPr>
              <a:t>X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88066" name="AutoShape 2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8" name="AutoShape 4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0" name="AutoShape 6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2057400"/>
            <a:ext cx="1905000" cy="174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nutshell: The computer computes many (~100) filters on each image and learns how to combine them to find your objects of interest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505200"/>
            <a:ext cx="38100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supervised pixel classification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Feature vectors</a:t>
            </a:r>
          </a:p>
          <a:p>
            <a:r>
              <a:rPr lang="en-US" dirty="0" smtClean="0"/>
              <a:t>Labeling</a:t>
            </a:r>
          </a:p>
          <a:p>
            <a:r>
              <a:rPr lang="en-US" dirty="0" smtClean="0"/>
              <a:t>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Supervised automated pixel classification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6019800" cy="464820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 smtClean="0"/>
              <a:t>Open “../</a:t>
            </a:r>
            <a:r>
              <a:rPr lang="en-US" sz="2000" dirty="0" err="1" smtClean="0"/>
              <a:t>supervised_segmentation</a:t>
            </a:r>
            <a:r>
              <a:rPr lang="en-US" sz="2000" dirty="0" smtClean="0"/>
              <a:t>/scanningEM_flyEye.tif”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Run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Add labels using the freehand line tool: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on the eye [Add to class 1]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outside the eye [Add to class 2]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Try the prediction: [Train classifier]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Add more labels to regions where the prediction is not yet satisfactory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If you are satisfied export results: [Get probability]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Use </a:t>
            </a:r>
            <a:r>
              <a:rPr lang="en-US" sz="2000" dirty="0" err="1" smtClean="0"/>
              <a:t>thresholding</a:t>
            </a:r>
            <a:r>
              <a:rPr lang="en-US" sz="2000" dirty="0" smtClean="0"/>
              <a:t> [Image..Adjust..Threshold] and the particle analyzer [Analyze..Analyze Particles] to segment the eye</a:t>
            </a:r>
          </a:p>
          <a:p>
            <a:pPr lvl="1">
              <a:lnSpc>
                <a:spcPct val="80000"/>
              </a:lnSpc>
            </a:pPr>
            <a:endParaRPr lang="en-US" sz="1600" dirty="0" smtClean="0"/>
          </a:p>
          <a:p>
            <a:pPr lvl="1">
              <a:lnSpc>
                <a:spcPct val="80000"/>
              </a:lnSpc>
            </a:pPr>
            <a:endParaRPr lang="en-US" sz="1600" dirty="0" smtClean="0"/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2" cstate="print"/>
          <a:srcRect l="21684" t="5753" b="32326"/>
          <a:stretch>
            <a:fillRect/>
          </a:stretch>
        </p:blipFill>
        <p:spPr bwMode="auto">
          <a:xfrm>
            <a:off x="6271193" y="1600200"/>
            <a:ext cx="2405063" cy="161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0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5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5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5" cstate="print"/>
          <a:srcRect t="21818" r="69915"/>
          <a:stretch>
            <a:fillRect/>
          </a:stretch>
        </p:blipFill>
        <p:spPr bwMode="auto">
          <a:xfrm>
            <a:off x="7261794" y="3733800"/>
            <a:ext cx="1295399" cy="63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934200" y="3352800"/>
            <a:ext cx="1705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Freehand line tool</a:t>
            </a:r>
            <a:endParaRPr lang="en-US" sz="16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6553200" y="1143000"/>
            <a:ext cx="2175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Trainable Segmentation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3928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629400" cy="457200"/>
          </a:xfrm>
        </p:spPr>
        <p:txBody>
          <a:bodyPr/>
          <a:lstStyle/>
          <a:p>
            <a:r>
              <a:rPr lang="en-US" sz="2400" dirty="0" smtClean="0"/>
              <a:t>Stitching with flat-field correction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4525963"/>
          </a:xfrm>
        </p:spPr>
        <p:txBody>
          <a:bodyPr/>
          <a:lstStyle/>
          <a:p>
            <a:r>
              <a:rPr lang="en-US" sz="1600" dirty="0" smtClean="0"/>
              <a:t>Open “../stitching/…”</a:t>
            </a:r>
          </a:p>
          <a:p>
            <a:r>
              <a:rPr lang="en-US" sz="1600" dirty="0" smtClean="0"/>
              <a:t>Open “../stitching/..” **</a:t>
            </a:r>
          </a:p>
          <a:p>
            <a:r>
              <a:rPr lang="en-US" sz="1600" u="sng" dirty="0" smtClean="0"/>
              <a:t>Flat-field correction of all images:*</a:t>
            </a:r>
          </a:p>
          <a:p>
            <a:r>
              <a:rPr lang="en-US" sz="1600" dirty="0" smtClean="0"/>
              <a:t>Smooth flat-field image [Process&gt;Filters&gt;Mean](radius: 5)</a:t>
            </a:r>
          </a:p>
          <a:p>
            <a:r>
              <a:rPr lang="en-US" sz="1600" dirty="0" smtClean="0"/>
              <a:t>Measure mean intensity of the </a:t>
            </a:r>
            <a:r>
              <a:rPr lang="en-US" sz="1600" dirty="0" err="1" smtClean="0"/>
              <a:t>flatfield</a:t>
            </a:r>
            <a:r>
              <a:rPr lang="en-US" sz="1600" dirty="0" smtClean="0"/>
              <a:t> image [Analyze&gt;Measure]</a:t>
            </a:r>
          </a:p>
          <a:p>
            <a:r>
              <a:rPr lang="en-US" sz="1600" dirty="0" smtClean="0"/>
              <a:t>Divide all images by the smoothened flat-field: [Analyze&gt;Tools&gt;Calculator plus]</a:t>
            </a:r>
          </a:p>
          <a:p>
            <a:pPr lvl="1"/>
            <a:r>
              <a:rPr lang="en-US" sz="1200" dirty="0" smtClean="0"/>
              <a:t>i1: tiles_3x3_10%overlap.lsm; i2:  </a:t>
            </a:r>
            <a:r>
              <a:rPr lang="en-US" sz="1200" dirty="0" err="1" smtClean="0"/>
              <a:t>flatfield</a:t>
            </a:r>
            <a:r>
              <a:rPr lang="en-US" sz="1200" dirty="0" smtClean="0"/>
              <a:t>; k1:  mean intensity of flat-field image; k2:  0</a:t>
            </a:r>
            <a:endParaRPr lang="en-US" sz="800" dirty="0" smtClean="0"/>
          </a:p>
          <a:p>
            <a:r>
              <a:rPr lang="en-US" sz="1600" dirty="0" smtClean="0"/>
              <a:t>Select the result and [File&gt;Save As&gt;Image Sequence](Name: tile_)</a:t>
            </a:r>
            <a:endParaRPr lang="en-US" sz="1200" dirty="0" smtClean="0"/>
          </a:p>
          <a:p>
            <a:r>
              <a:rPr lang="en-US" sz="1600" u="sng" dirty="0" smtClean="0"/>
              <a:t>Stitching of corrected images:</a:t>
            </a:r>
          </a:p>
          <a:p>
            <a:r>
              <a:rPr lang="en-US" sz="1600" dirty="0" smtClean="0"/>
              <a:t>[</a:t>
            </a:r>
            <a:r>
              <a:rPr lang="en-US" sz="1600" dirty="0" err="1" smtClean="0"/>
              <a:t>Plugins</a:t>
            </a:r>
            <a:r>
              <a:rPr lang="en-US" sz="1600" dirty="0" smtClean="0"/>
              <a:t>&gt;Stitching&gt;Grid/Collection stitching](click OK)</a:t>
            </a:r>
          </a:p>
          <a:p>
            <a:pPr lvl="1"/>
            <a:r>
              <a:rPr lang="en-US" sz="1200" dirty="0" smtClean="0"/>
              <a:t>Grid size x &amp; y: 3</a:t>
            </a:r>
          </a:p>
          <a:p>
            <a:pPr lvl="1"/>
            <a:r>
              <a:rPr lang="en-US" sz="1200" dirty="0" smtClean="0"/>
              <a:t>Tile overlap: 10</a:t>
            </a:r>
          </a:p>
          <a:p>
            <a:pPr lvl="1"/>
            <a:r>
              <a:rPr lang="en-US" sz="1200" dirty="0" smtClean="0"/>
              <a:t>First file index: 0</a:t>
            </a:r>
          </a:p>
          <a:p>
            <a:pPr lvl="1"/>
            <a:r>
              <a:rPr lang="en-US" sz="1200" dirty="0" smtClean="0"/>
              <a:t>Directory: Choose the directory where you saved the tiles</a:t>
            </a:r>
          </a:p>
          <a:p>
            <a:pPr lvl="1"/>
            <a:r>
              <a:rPr lang="en-US" sz="1200" dirty="0" smtClean="0"/>
              <a:t>File names for tiles: tile_{</a:t>
            </a:r>
            <a:r>
              <a:rPr lang="en-US" sz="1200" dirty="0" err="1" smtClean="0"/>
              <a:t>iiii</a:t>
            </a:r>
            <a:r>
              <a:rPr lang="en-US" sz="1200" dirty="0" smtClean="0"/>
              <a:t>}.</a:t>
            </a:r>
            <a:r>
              <a:rPr lang="en-US" sz="1200" dirty="0" err="1" smtClean="0"/>
              <a:t>tif</a:t>
            </a:r>
            <a:endParaRPr lang="en-US" sz="1200" dirty="0" smtClean="0"/>
          </a:p>
          <a:p>
            <a:pPr lvl="1"/>
            <a:endParaRPr lang="en-US" sz="1200" dirty="0" smtClean="0"/>
          </a:p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4800" y="5638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* here we assume that pixel intensities in the absence of a sample are zero; if this is not the case you have to subtract the non-zero offset from all images before doing the flat-field correction.</a:t>
            </a:r>
          </a:p>
          <a:p>
            <a:r>
              <a:rPr lang="en-US" sz="1200" b="0" dirty="0" smtClean="0"/>
              <a:t>** computing a flat-field from the tiles can be quite good (for sure better than the </a:t>
            </a:r>
            <a:r>
              <a:rPr lang="en-US" sz="1200" b="0" dirty="0" err="1" smtClean="0"/>
              <a:t>fluo</a:t>
            </a:r>
            <a:r>
              <a:rPr lang="en-US" sz="1200" b="0" dirty="0" smtClean="0"/>
              <a:t>-slide)</a:t>
            </a:r>
            <a:endParaRPr lang="en-US" sz="12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Flat-field correction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5x5_badIllu_Fused_noCor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3114972" cy="3124200"/>
          </a:xfrm>
          <a:prstGeom prst="rect">
            <a:avLst/>
          </a:prstGeom>
        </p:spPr>
      </p:pic>
      <p:pic>
        <p:nvPicPr>
          <p:cNvPr id="7" name="Picture 6" descr="5x5_badIllu_Fused_Cor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2133600"/>
            <a:ext cx="3124200" cy="3133454"/>
          </a:xfrm>
          <a:prstGeom prst="rect">
            <a:avLst/>
          </a:prstGeom>
        </p:spPr>
      </p:pic>
      <p:pic>
        <p:nvPicPr>
          <p:cNvPr id="8" name="Picture 7" descr="badIllu--ComputedFlatfiel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895600"/>
            <a:ext cx="1676400" cy="167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1676400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raw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7400" y="1676400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corrected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Time-lapse handling and analysis</a:t>
            </a:r>
            <a:endParaRPr lang="en-US" dirty="0"/>
          </a:p>
        </p:txBody>
      </p:sp>
      <p:pic>
        <p:nvPicPr>
          <p:cNvPr id="7" name="TransportOfEndosomalVirus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048000" y="2209800"/>
            <a:ext cx="2919413" cy="3505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NCBS Lab on </a:t>
            </a:r>
            <a:r>
              <a:rPr lang="en-US" dirty="0" err="1" smtClean="0"/>
              <a:t>Colocalisatin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Handling multi-color images</a:t>
            </a:r>
          </a:p>
          <a:p>
            <a:r>
              <a:rPr lang="en-US" dirty="0" smtClean="0"/>
              <a:t>Image </a:t>
            </a:r>
            <a:r>
              <a:rPr lang="en-US" dirty="0" err="1" smtClean="0"/>
              <a:t>thresholding</a:t>
            </a:r>
            <a:r>
              <a:rPr lang="en-US" dirty="0" smtClean="0"/>
              <a:t> and particle analysis</a:t>
            </a:r>
          </a:p>
          <a:p>
            <a:r>
              <a:rPr lang="en-US" dirty="0" smtClean="0"/>
              <a:t>Local </a:t>
            </a:r>
            <a:r>
              <a:rPr lang="en-US" dirty="0"/>
              <a:t>b</a:t>
            </a:r>
            <a:r>
              <a:rPr lang="en-US" dirty="0" smtClean="0"/>
              <a:t>ackground subtraction</a:t>
            </a:r>
          </a:p>
          <a:p>
            <a:r>
              <a:rPr lang="en-US" dirty="0" err="1" smtClean="0"/>
              <a:t>Colocalisation</a:t>
            </a:r>
            <a:r>
              <a:rPr lang="en-US" dirty="0" smtClean="0"/>
              <a:t> measurements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83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Time-lapse: Movie making and annotation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Open “../tracking/ TransportOfEndosomalVirus.tif”</a:t>
            </a:r>
          </a:p>
          <a:p>
            <a:r>
              <a:rPr lang="en-US" sz="2400" dirty="0" smtClean="0"/>
              <a:t>Add time information: [Image..Stacks..Time Stamper] (</a:t>
            </a:r>
            <a:r>
              <a:rPr lang="en-US" sz="2400" dirty="0" err="1" smtClean="0"/>
              <a:t>dt</a:t>
            </a:r>
            <a:r>
              <a:rPr lang="en-US" sz="2400" dirty="0" smtClean="0"/>
              <a:t>=2s)</a:t>
            </a:r>
          </a:p>
          <a:p>
            <a:r>
              <a:rPr lang="en-US" sz="2400" dirty="0" smtClean="0"/>
              <a:t>Save as movie: [File..Save As..AVI…] (jpeg compression)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2600" y="152400"/>
            <a:ext cx="82296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Manual Tracking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819399"/>
          </a:xfrm>
        </p:spPr>
        <p:txBody>
          <a:bodyPr/>
          <a:lstStyle/>
          <a:p>
            <a:r>
              <a:rPr lang="en-US" sz="2000" dirty="0" smtClean="0"/>
              <a:t>Open “../tracking/ TransportOfEndosomalVirus.tif”</a:t>
            </a:r>
          </a:p>
          <a:p>
            <a:r>
              <a:rPr lang="en-US" sz="2000" dirty="0" smtClean="0"/>
              <a:t>Start tracker: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..Tracking..Manual Tracking]</a:t>
            </a:r>
          </a:p>
          <a:p>
            <a:r>
              <a:rPr lang="en-US" sz="2000" dirty="0" smtClean="0"/>
              <a:t>Enter scaling [Check: Show Parameters]</a:t>
            </a:r>
            <a:endParaRPr lang="en-US" sz="1800" dirty="0" smtClean="0"/>
          </a:p>
          <a:p>
            <a:pPr lvl="1"/>
            <a:r>
              <a:rPr lang="en-US" sz="1800" dirty="0" smtClean="0"/>
              <a:t>Time interval: 2 s</a:t>
            </a:r>
          </a:p>
          <a:p>
            <a:pPr lvl="1"/>
            <a:r>
              <a:rPr lang="en-US" sz="1800" dirty="0" smtClean="0"/>
              <a:t>x/y calibration: 0.129 um</a:t>
            </a:r>
          </a:p>
          <a:p>
            <a:r>
              <a:rPr lang="en-US" sz="2000" dirty="0" smtClean="0"/>
              <a:t>Track a few (e.g., 3) different particles</a:t>
            </a:r>
          </a:p>
          <a:p>
            <a:pPr lvl="1"/>
            <a:r>
              <a:rPr lang="en-US" sz="1800" dirty="0" smtClean="0"/>
              <a:t>[Check: Use centering correction? Local Maximum]</a:t>
            </a:r>
          </a:p>
          <a:p>
            <a:pPr lvl="1"/>
            <a:r>
              <a:rPr lang="en-US" sz="1800" dirty="0" smtClean="0"/>
              <a:t>Track particles: [Add track] click..click… [End track]</a:t>
            </a:r>
          </a:p>
          <a:p>
            <a:r>
              <a:rPr lang="en-US" sz="2000" dirty="0" smtClean="0"/>
              <a:t>Try the different drawing options, e.g. [Overlay Dots &amp; Lines]</a:t>
            </a:r>
          </a:p>
          <a:p>
            <a:r>
              <a:rPr lang="en-US" sz="2000" dirty="0" smtClean="0"/>
              <a:t>Examine the results table: what are the fastest speeds that you measured?</a:t>
            </a:r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28600"/>
            <a:ext cx="251426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3276600"/>
            <a:ext cx="1038225" cy="12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219200" y="-1524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Kymograph Analysis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>
          <a:xfrm>
            <a:off x="228600" y="685800"/>
            <a:ext cx="6858000" cy="25146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Open </a:t>
            </a:r>
            <a:r>
              <a:rPr lang="en-US" sz="1800" b="1" dirty="0" smtClean="0"/>
              <a:t>“../gfp_tirf_dt0.5s_dx106nm.TIF”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  <a:endParaRPr lang="en-US" sz="1800" dirty="0" smtClean="0"/>
          </a:p>
          <a:p>
            <a:pPr eaLnBrk="1" hangingPunct="1"/>
            <a:r>
              <a:rPr lang="en-US" sz="1800" dirty="0" smtClean="0"/>
              <a:t>Enhance microtubules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Process..Subtract</a:t>
            </a:r>
            <a:r>
              <a:rPr lang="en-US" sz="1800" b="1" i="1" dirty="0" smtClean="0"/>
              <a:t> Background)</a:t>
            </a:r>
          </a:p>
          <a:p>
            <a:pPr lvl="1" eaLnBrk="1" hangingPunct="1"/>
            <a:r>
              <a:rPr lang="en-US" sz="1600" b="1" i="1" dirty="0" smtClean="0"/>
              <a:t>5 pixel radius (</a:t>
            </a:r>
            <a:r>
              <a:rPr lang="en-US" sz="1600" b="1" i="1" u="sng" dirty="0" smtClean="0"/>
              <a:t>no</a:t>
            </a:r>
            <a:r>
              <a:rPr lang="en-US" sz="1600" b="1" i="1" dirty="0" smtClean="0"/>
              <a:t> “light background”)</a:t>
            </a:r>
          </a:p>
          <a:p>
            <a:pPr eaLnBrk="1" hangingPunct="1"/>
            <a:r>
              <a:rPr lang="en-US" sz="1800" dirty="0" smtClean="0"/>
              <a:t>Trace a dynamic microtubule </a:t>
            </a:r>
            <a:r>
              <a:rPr lang="en-US" sz="1800" b="1" i="1" dirty="0" smtClean="0"/>
              <a:t>(Segmented Line Tool)</a:t>
            </a:r>
          </a:p>
          <a:p>
            <a:pPr lvl="1" eaLnBrk="1" hangingPunct="1"/>
            <a:r>
              <a:rPr lang="en-US" sz="1400" i="1" dirty="0" smtClean="0"/>
              <a:t>Optional Trick:  Make a max-projection of the movie </a:t>
            </a:r>
          </a:p>
          <a:p>
            <a:pPr eaLnBrk="1" hangingPunct="1"/>
            <a:r>
              <a:rPr lang="nl-NL" sz="1800" dirty="0" smtClean="0"/>
              <a:t>Change </a:t>
            </a:r>
            <a:r>
              <a:rPr lang="nl-NL" sz="1800" dirty="0" err="1" smtClean="0"/>
              <a:t>scaling</a:t>
            </a:r>
            <a:r>
              <a:rPr lang="nl-NL" sz="1800" dirty="0" smtClean="0"/>
              <a:t> </a:t>
            </a:r>
            <a:r>
              <a:rPr lang="nl-NL" sz="1800" dirty="0" err="1" smtClean="0"/>
              <a:t>to</a:t>
            </a:r>
            <a:r>
              <a:rPr lang="nl-NL" sz="1800" dirty="0" smtClean="0"/>
              <a:t> 1 pixel in </a:t>
            </a:r>
            <a:r>
              <a:rPr lang="nl-NL" sz="1800" dirty="0" err="1" smtClean="0"/>
              <a:t>x,y</a:t>
            </a:r>
            <a:r>
              <a:rPr lang="nl-NL" sz="1800" dirty="0" smtClean="0"/>
              <a:t>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dirty="0" err="1" smtClean="0"/>
              <a:t>z</a:t>
            </a:r>
            <a:r>
              <a:rPr lang="nl-NL" sz="1800" dirty="0" smtClean="0"/>
              <a:t>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Image..Properties</a:t>
            </a:r>
            <a:r>
              <a:rPr lang="en-US" sz="1800" b="1" i="1" dirty="0" smtClean="0"/>
              <a:t>)</a:t>
            </a:r>
          </a:p>
          <a:p>
            <a:pPr eaLnBrk="1" hangingPunct="1"/>
            <a:r>
              <a:rPr lang="nl-NL" sz="1800" dirty="0" smtClean="0"/>
              <a:t>Make </a:t>
            </a:r>
            <a:r>
              <a:rPr lang="nl-NL" sz="1800" dirty="0" err="1" smtClean="0"/>
              <a:t>Kymograph</a:t>
            </a:r>
            <a:r>
              <a:rPr lang="nl-NL" sz="1800" dirty="0" smtClean="0"/>
              <a:t> </a:t>
            </a:r>
            <a:r>
              <a:rPr lang="en-US" sz="1800" b="1" i="1" dirty="0" smtClean="0"/>
              <a:t>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/>
            <a:r>
              <a:rPr lang="en-US" sz="1400" dirty="0" smtClean="0"/>
              <a:t>Accept all default values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3343275"/>
            <a:ext cx="5943600" cy="923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 dirty="0" smtClean="0">
                <a:solidFill>
                  <a:srgbClr val="000000"/>
                </a:solidFill>
              </a:rPr>
              <a:t>Task: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measure one growth and one shrinkage speed of </a:t>
            </a:r>
            <a:r>
              <a:rPr lang="en-US" sz="1800" b="0" dirty="0" smtClean="0">
                <a:solidFill>
                  <a:srgbClr val="000000"/>
                </a:solidFill>
              </a:rPr>
              <a:t>a microtubule </a:t>
            </a:r>
            <a:r>
              <a:rPr lang="en-US" sz="1800" b="0" dirty="0">
                <a:solidFill>
                  <a:srgbClr val="000000"/>
                </a:solidFill>
              </a:rPr>
              <a:t>(see example below).</a:t>
            </a:r>
            <a:br>
              <a:rPr lang="en-US" sz="1800" b="0" dirty="0">
                <a:solidFill>
                  <a:srgbClr val="000000"/>
                </a:solidFill>
              </a:rPr>
            </a:br>
            <a:r>
              <a:rPr lang="en-US" sz="1800" b="0" dirty="0" err="1">
                <a:solidFill>
                  <a:srgbClr val="000000"/>
                </a:solidFill>
              </a:rPr>
              <a:t>dx_pixel</a:t>
            </a:r>
            <a:r>
              <a:rPr lang="en-US" sz="1800" b="0" dirty="0">
                <a:solidFill>
                  <a:srgbClr val="000000"/>
                </a:solidFill>
              </a:rPr>
              <a:t> = 106 nm,  </a:t>
            </a:r>
            <a:r>
              <a:rPr lang="en-US" sz="1800" b="0" dirty="0" err="1">
                <a:solidFill>
                  <a:srgbClr val="000000"/>
                </a:solidFill>
              </a:rPr>
              <a:t>dt_pixel</a:t>
            </a:r>
            <a:r>
              <a:rPr lang="en-US" sz="1800" b="0" dirty="0">
                <a:solidFill>
                  <a:srgbClr val="000000"/>
                </a:solidFill>
              </a:rPr>
              <a:t> = 0.5 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25200" y="5638800"/>
            <a:ext cx="1524000" cy="1077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Demonstrate: segmented line, save as x-y coordinates…</a:t>
            </a:r>
            <a:endParaRPr lang="en-US" sz="1600" b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gfp-tubulin_tirf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9900" y="0"/>
            <a:ext cx="23241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7086600" y="2362200"/>
            <a:ext cx="5276850" cy="933450"/>
            <a:chOff x="7010400" y="1981200"/>
            <a:chExt cx="5276850" cy="933450"/>
          </a:xfrm>
        </p:grpSpPr>
        <p:pic>
          <p:nvPicPr>
            <p:cNvPr id="4097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10400" y="1981200"/>
              <a:ext cx="5276850" cy="93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1"/>
            <p:cNvSpPr/>
            <p:nvPr/>
          </p:nvSpPr>
          <p:spPr>
            <a:xfrm>
              <a:off x="8032750" y="2393950"/>
              <a:ext cx="227013" cy="219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6188075" y="1928813"/>
            <a:ext cx="1889125" cy="8143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72600" y="3962400"/>
            <a:ext cx="169386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Picture 15"/>
          <p:cNvPicPr>
            <a:picLocks noChangeAspect="1" noChangeArrowheads="1"/>
          </p:cNvPicPr>
          <p:nvPr/>
        </p:nvPicPr>
        <p:blipFill>
          <a:blip r:embed="rId8" cstate="print"/>
          <a:srcRect l="5196" t="19775" r="4762" b="59445"/>
          <a:stretch>
            <a:fillRect/>
          </a:stretch>
        </p:blipFill>
        <p:spPr bwMode="auto">
          <a:xfrm>
            <a:off x="533400" y="47244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 flipV="1">
            <a:off x="2667000" y="5562600"/>
            <a:ext cx="0" cy="381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667000" y="5562600"/>
            <a:ext cx="13716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3" name="TextBox 29"/>
          <p:cNvSpPr txBox="1">
            <a:spLocks noChangeArrowheads="1"/>
          </p:cNvSpPr>
          <p:nvPr/>
        </p:nvSpPr>
        <p:spPr bwMode="auto">
          <a:xfrm>
            <a:off x="2586038" y="5181600"/>
            <a:ext cx="1528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Calibri" pitchFamily="34" charset="0"/>
                <a:cs typeface="Arial" charset="0"/>
              </a:rPr>
              <a:t>dx= -35 pixel</a:t>
            </a:r>
          </a:p>
        </p:txBody>
      </p:sp>
      <p:sp>
        <p:nvSpPr>
          <p:cNvPr id="40974" name="TextBox 30"/>
          <p:cNvSpPr txBox="1">
            <a:spLocks noChangeArrowheads="1"/>
          </p:cNvSpPr>
          <p:nvPr/>
        </p:nvSpPr>
        <p:spPr bwMode="auto">
          <a:xfrm>
            <a:off x="1249363" y="5562600"/>
            <a:ext cx="1417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  <a:cs typeface="Arial" charset="0"/>
              </a:rPr>
              <a:t>dt= +7 pixel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57200" y="4648200"/>
            <a:ext cx="0" cy="1905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33400" y="4648200"/>
            <a:ext cx="411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7" name="TextBox 39"/>
          <p:cNvSpPr txBox="1">
            <a:spLocks noChangeArrowheads="1"/>
          </p:cNvSpPr>
          <p:nvPr/>
        </p:nvSpPr>
        <p:spPr bwMode="auto">
          <a:xfrm>
            <a:off x="1846263" y="4248150"/>
            <a:ext cx="965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space x</a:t>
            </a:r>
          </a:p>
        </p:txBody>
      </p:sp>
      <p:sp>
        <p:nvSpPr>
          <p:cNvPr id="40978" name="TextBox 40"/>
          <p:cNvSpPr txBox="1">
            <a:spLocks noChangeArrowheads="1"/>
          </p:cNvSpPr>
          <p:nvPr/>
        </p:nvSpPr>
        <p:spPr bwMode="auto">
          <a:xfrm rot="-5400000">
            <a:off x="-133350" y="5334000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time t</a:t>
            </a:r>
          </a:p>
        </p:txBody>
      </p:sp>
    </p:spTree>
    <p:extLst>
      <p:ext uri="{BB962C8B-B14F-4D97-AF65-F5344CB8AC3E}">
        <p14:creationId xmlns:p14="http://schemas.microsoft.com/office/powerpoint/2010/main" val="18527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3657600" y="1143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33400"/>
            <a:ext cx="20224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895600"/>
            <a:ext cx="2220913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733800" y="4419600"/>
            <a:ext cx="3048000" cy="5847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segmented </a:t>
            </a:r>
            <a:r>
              <a:rPr lang="en-US" sz="1600" dirty="0">
                <a:solidFill>
                  <a:schemeClr val="tx1"/>
                </a:solidFill>
              </a:rPr>
              <a:t>line, save as x-y coordinates…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Kymograph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8571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4497" y="2261465"/>
            <a:ext cx="412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3581400"/>
            <a:ext cx="6158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Kota </a:t>
            </a:r>
            <a:r>
              <a:rPr lang="en-US" sz="1600" dirty="0"/>
              <a:t>Miura		</a:t>
            </a:r>
            <a:r>
              <a:rPr lang="en-US" sz="1600" dirty="0" smtClean="0"/>
              <a:t>EMBL, Heidelberg</a:t>
            </a:r>
          </a:p>
          <a:p>
            <a:r>
              <a:rPr lang="en-US" sz="1600" dirty="0" smtClean="0"/>
              <a:t>Thomas </a:t>
            </a:r>
            <a:r>
              <a:rPr lang="en-US" sz="1600" dirty="0" err="1" smtClean="0"/>
              <a:t>Pengo</a:t>
            </a:r>
            <a:r>
              <a:rPr lang="en-US" sz="1600" dirty="0" smtClean="0"/>
              <a:t>		CRG, Barcelona</a:t>
            </a:r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Tischer</a:t>
            </a:r>
            <a:r>
              <a:rPr lang="en-US" sz="1600" dirty="0" smtClean="0"/>
              <a:t>		EMBL, Heidelberg </a:t>
            </a:r>
          </a:p>
        </p:txBody>
      </p:sp>
    </p:spTree>
    <p:extLst>
      <p:ext uri="{BB962C8B-B14F-4D97-AF65-F5344CB8AC3E}">
        <p14:creationId xmlns:p14="http://schemas.microsoft.com/office/powerpoint/2010/main" val="182449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Automated tracking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3429000" cy="3154363"/>
          </a:xfrm>
        </p:spPr>
        <p:txBody>
          <a:bodyPr/>
          <a:lstStyle/>
          <a:p>
            <a:r>
              <a:rPr lang="en-US" sz="1800" dirty="0" smtClean="0"/>
              <a:t>Linkage costs: </a:t>
            </a:r>
          </a:p>
          <a:p>
            <a:pPr lvl="1"/>
            <a:r>
              <a:rPr lang="en-US" sz="1600" dirty="0" smtClean="0"/>
              <a:t>Local </a:t>
            </a:r>
          </a:p>
          <a:p>
            <a:pPr lvl="1"/>
            <a:r>
              <a:rPr lang="en-US" sz="1600" dirty="0" smtClean="0"/>
              <a:t>Global </a:t>
            </a:r>
          </a:p>
          <a:p>
            <a:pPr lvl="1"/>
            <a:r>
              <a:rPr lang="en-US" sz="1600" dirty="0"/>
              <a:t>D</a:t>
            </a:r>
            <a:r>
              <a:rPr lang="en-US" sz="1600" dirty="0" smtClean="0"/>
              <a:t>istance </a:t>
            </a:r>
          </a:p>
          <a:p>
            <a:pPr lvl="1"/>
            <a:r>
              <a:rPr lang="en-US" sz="1600" dirty="0" smtClean="0"/>
              <a:t>Morphology</a:t>
            </a:r>
          </a:p>
          <a:p>
            <a:r>
              <a:rPr lang="en-US" sz="1800" dirty="0" smtClean="0"/>
              <a:t>Birth and death costs</a:t>
            </a:r>
          </a:p>
          <a:p>
            <a:r>
              <a:rPr lang="en-US" sz="1800" dirty="0" smtClean="0"/>
              <a:t>Gap costs</a:t>
            </a:r>
          </a:p>
          <a:p>
            <a:r>
              <a:rPr lang="en-US" sz="1800" dirty="0" smtClean="0"/>
              <a:t>Split and merge costs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Oval 5"/>
          <p:cNvSpPr/>
          <p:nvPr/>
        </p:nvSpPr>
        <p:spPr>
          <a:xfrm>
            <a:off x="5410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960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4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62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4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86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53000" y="1676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007325" y="19328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15" name="Oval 14"/>
          <p:cNvSpPr/>
          <p:nvPr/>
        </p:nvSpPr>
        <p:spPr>
          <a:xfrm>
            <a:off x="5562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484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86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342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20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05400" y="2438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5083525" y="27710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8" name="Multiply 37"/>
          <p:cNvSpPr/>
          <p:nvPr/>
        </p:nvSpPr>
        <p:spPr>
          <a:xfrm>
            <a:off x="5410200" y="4495800"/>
            <a:ext cx="304800" cy="304800"/>
          </a:xfrm>
          <a:prstGeom prst="mathMultiply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flipH="1">
            <a:off x="7581900" y="4343400"/>
            <a:ext cx="76200" cy="762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86400" y="3352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19800" y="32766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010400" y="34290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867400" y="35814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58000" y="37338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43800" y="36715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029200" y="32766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49" name="TextBox 48"/>
          <p:cNvSpPr txBox="1"/>
          <p:nvPr/>
        </p:nvSpPr>
        <p:spPr>
          <a:xfrm>
            <a:off x="5007325" y="36092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0" name="Oval 49"/>
          <p:cNvSpPr/>
          <p:nvPr/>
        </p:nvSpPr>
        <p:spPr>
          <a:xfrm>
            <a:off x="5486400" y="4267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019800" y="41910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010400" y="43434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67400" y="4495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858000" y="46482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543800" y="45859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029200" y="41910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5007325" y="45236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1" name="Oval 30"/>
          <p:cNvSpPr/>
          <p:nvPr/>
        </p:nvSpPr>
        <p:spPr>
          <a:xfrm>
            <a:off x="1317275" y="4558099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8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6002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194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98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60075" y="44958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37" name="TextBox 36"/>
          <p:cNvSpPr txBox="1"/>
          <p:nvPr/>
        </p:nvSpPr>
        <p:spPr>
          <a:xfrm>
            <a:off x="838200" y="48768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9" name="Oval 58"/>
          <p:cNvSpPr/>
          <p:nvPr/>
        </p:nvSpPr>
        <p:spPr>
          <a:xfrm>
            <a:off x="28194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1242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38200" y="51816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t+2</a:t>
            </a:r>
            <a:endParaRPr lang="en-US" sz="1200" b="0" dirty="0"/>
          </a:p>
        </p:txBody>
      </p:sp>
      <p:grpSp>
        <p:nvGrpSpPr>
          <p:cNvPr id="96" name="Group 95"/>
          <p:cNvGrpSpPr/>
          <p:nvPr/>
        </p:nvGrpSpPr>
        <p:grpSpPr>
          <a:xfrm>
            <a:off x="5105400" y="5181600"/>
            <a:ext cx="2286000" cy="962799"/>
            <a:chOff x="5105400" y="5181600"/>
            <a:chExt cx="2286000" cy="962799"/>
          </a:xfrm>
        </p:grpSpPr>
        <p:sp>
          <p:nvSpPr>
            <p:cNvPr id="97" name="Oval 96"/>
            <p:cNvSpPr/>
            <p:nvPr/>
          </p:nvSpPr>
          <p:spPr>
            <a:xfrm>
              <a:off x="5584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2702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108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638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162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127275" y="5181600"/>
              <a:ext cx="227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</a:t>
              </a:r>
              <a:endParaRPr lang="en-US" sz="1200" b="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105400" y="55626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t</a:t>
              </a:r>
              <a:r>
                <a:rPr lang="en-US" sz="1200" b="0" dirty="0" smtClean="0"/>
                <a:t>+1</a:t>
              </a:r>
              <a:endParaRPr lang="en-US" sz="1200" b="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5715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008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239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05400" y="58674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t+2</a:t>
              </a:r>
              <a:endParaRPr lang="en-US" sz="1200" b="0" dirty="0"/>
            </a:p>
          </p:txBody>
        </p:sp>
      </p:grpSp>
      <p:sp>
        <p:nvSpPr>
          <p:cNvPr id="108" name="Oval 107"/>
          <p:cNvSpPr/>
          <p:nvPr/>
        </p:nvSpPr>
        <p:spPr>
          <a:xfrm>
            <a:off x="2819400" y="45720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447800" y="4876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447800" y="5257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286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1336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Automated Tracking: Installing a Tracking Plugin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 smtClean="0"/>
              <a:t>Install the “MOSAIC Particle Tracker”</a:t>
            </a:r>
          </a:p>
          <a:p>
            <a:pPr lvl="1"/>
            <a:r>
              <a:rPr lang="en-US" sz="2000" dirty="0" smtClean="0"/>
              <a:t>Feature point tracking and trajectory analysis for video imaging in cell biology. I.F. </a:t>
            </a:r>
            <a:r>
              <a:rPr lang="en-US" sz="2000" dirty="0" err="1" smtClean="0"/>
              <a:t>Sbalzarini</a:t>
            </a:r>
            <a:r>
              <a:rPr lang="en-US" sz="2000" dirty="0" smtClean="0"/>
              <a:t>, P. </a:t>
            </a:r>
            <a:r>
              <a:rPr lang="en-US" sz="2000" dirty="0" err="1" smtClean="0"/>
              <a:t>Koumoutsakos</a:t>
            </a:r>
            <a:r>
              <a:rPr lang="en-US" sz="2000" dirty="0" smtClean="0"/>
              <a:t>, </a:t>
            </a:r>
            <a:r>
              <a:rPr lang="en-US" sz="2000" i="1" dirty="0" smtClean="0"/>
              <a:t>Journal of Structural Biology 151 (2005) 182–195</a:t>
            </a:r>
          </a:p>
          <a:p>
            <a:r>
              <a:rPr lang="en-US" sz="2400" dirty="0" smtClean="0"/>
              <a:t>[Help..Update Fiji]</a:t>
            </a:r>
          </a:p>
          <a:p>
            <a:pPr lvl="1"/>
            <a:r>
              <a:rPr lang="en-US" sz="2000" dirty="0" smtClean="0"/>
              <a:t>Click: </a:t>
            </a:r>
            <a:r>
              <a:rPr lang="en-US" sz="2000" b="1" dirty="0" smtClean="0"/>
              <a:t>Manage Update Sites</a:t>
            </a:r>
          </a:p>
          <a:p>
            <a:pPr lvl="1"/>
            <a:r>
              <a:rPr lang="en-US" sz="2000" dirty="0" smtClean="0"/>
              <a:t>Check: </a:t>
            </a:r>
            <a:r>
              <a:rPr lang="en-US" sz="2000" b="1" dirty="0" smtClean="0"/>
              <a:t>MOSAIC </a:t>
            </a:r>
            <a:r>
              <a:rPr lang="en-US" sz="2000" b="1" dirty="0" err="1" smtClean="0"/>
              <a:t>ToolSuite</a:t>
            </a:r>
            <a:r>
              <a:rPr lang="en-US" sz="2000" b="1" dirty="0" smtClean="0"/>
              <a:t> </a:t>
            </a:r>
            <a:r>
              <a:rPr lang="en-US" sz="2000" dirty="0" smtClean="0"/>
              <a:t>and click Close</a:t>
            </a:r>
          </a:p>
          <a:p>
            <a:pPr lvl="1"/>
            <a:r>
              <a:rPr lang="en-US" sz="2000" dirty="0" smtClean="0"/>
              <a:t>Click: Apply Changes</a:t>
            </a:r>
          </a:p>
          <a:p>
            <a:r>
              <a:rPr lang="en-US" sz="2400" dirty="0" smtClean="0"/>
              <a:t>After restarting you should now have:</a:t>
            </a:r>
            <a:br>
              <a:rPr lang="en-US" sz="2400" dirty="0" smtClean="0"/>
            </a:br>
            <a:r>
              <a:rPr lang="en-US" sz="2400" dirty="0" smtClean="0"/>
              <a:t>[</a:t>
            </a:r>
            <a:r>
              <a:rPr lang="en-US" sz="2400" dirty="0" err="1" smtClean="0"/>
              <a:t>Plugins</a:t>
            </a:r>
            <a:r>
              <a:rPr lang="en-US" sz="2400" dirty="0" smtClean="0"/>
              <a:t>..Mosaic..Particle Tracker 2D/3D]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1784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195588" name="Text Box 9"/>
          <p:cNvSpPr txBox="1">
            <a:spLocks noChangeArrowheads="1"/>
          </p:cNvSpPr>
          <p:nvPr/>
        </p:nvSpPr>
        <p:spPr bwMode="auto">
          <a:xfrm>
            <a:off x="304800" y="2590800"/>
            <a:ext cx="3429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400" b="0" dirty="0">
                <a:ea typeface="ＭＳ Ｐゴシック" charset="0"/>
                <a:cs typeface="ＭＳ Ｐゴシック" charset="0"/>
              </a:rPr>
              <a:t>Radius:	Estimate of particle radius</a:t>
            </a:r>
          </a:p>
          <a:p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/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Cutoff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	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“Non-particle”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discrimination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</a:t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Percentile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 Particle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brightness in upper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  xx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% of histogram</a:t>
            </a:r>
          </a:p>
        </p:txBody>
      </p:sp>
      <p:pic>
        <p:nvPicPr>
          <p:cNvPr id="195590" name="Picture 12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591" name="Rectangle 11"/>
          <p:cNvSpPr>
            <a:spLocks noChangeArrowheads="1"/>
          </p:cNvSpPr>
          <p:nvPr/>
        </p:nvSpPr>
        <p:spPr bwMode="auto">
          <a:xfrm>
            <a:off x="4572000" y="2971800"/>
            <a:ext cx="16002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92" name="Text Box 15"/>
          <p:cNvSpPr txBox="1">
            <a:spLocks noChangeArrowheads="1"/>
          </p:cNvSpPr>
          <p:nvPr/>
        </p:nvSpPr>
        <p:spPr bwMode="auto">
          <a:xfrm>
            <a:off x="7391400" y="1524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Exercise</a:t>
            </a:r>
          </a:p>
        </p:txBody>
      </p:sp>
      <p:sp>
        <p:nvSpPr>
          <p:cNvPr id="195593" name="Text Box 20"/>
          <p:cNvSpPr txBox="1">
            <a:spLocks noChangeArrowheads="1"/>
          </p:cNvSpPr>
          <p:nvPr/>
        </p:nvSpPr>
        <p:spPr bwMode="auto">
          <a:xfrm>
            <a:off x="381000" y="762000"/>
            <a:ext cx="7086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Load “../tracking/TransportOfEndosomalVirus.tif”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[</a:t>
            </a:r>
            <a:r>
              <a:rPr lang="en-US" altLang="ja-JP" sz="1600" b="0" dirty="0" err="1" smtClean="0">
                <a:ea typeface="ＭＳ Ｐゴシック" charset="0"/>
                <a:cs typeface="ＭＳ Ｐゴシック" charset="0"/>
              </a:rPr>
              <a:t>Plugins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..Mosaic..Particle Tracker 2D/3D]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ja-JP" altLang="en-US" sz="1600" b="0" smtClean="0">
                <a:ea typeface="ＭＳ Ｐゴシック" charset="0"/>
                <a:cs typeface="ＭＳ Ｐゴシック" charset="0"/>
              </a:rPr>
              <a:t>   ‘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Preview’ with different parameters.</a:t>
            </a:r>
            <a:endParaRPr lang="en-US" altLang="ja-JP" sz="1600" b="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04800" y="5029200"/>
            <a:ext cx="3597275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Questions: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set the “radius” very large (e.g., 10)?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put the “percentile” very high (e.g., 1)</a:t>
            </a:r>
          </a:p>
        </p:txBody>
      </p:sp>
    </p:spTree>
    <p:extLst>
      <p:ext uri="{BB962C8B-B14F-4D97-AF65-F5344CB8AC3E}">
        <p14:creationId xmlns:p14="http://schemas.microsoft.com/office/powerpoint/2010/main" val="10493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199684" name="Picture 6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5" name="Rectangle 7"/>
          <p:cNvSpPr>
            <a:spLocks noChangeArrowheads="1"/>
          </p:cNvSpPr>
          <p:nvPr/>
        </p:nvSpPr>
        <p:spPr bwMode="auto">
          <a:xfrm>
            <a:off x="1981200" y="4876800"/>
            <a:ext cx="19812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7" name="Text Box 14"/>
          <p:cNvSpPr txBox="1">
            <a:spLocks noChangeArrowheads="1"/>
          </p:cNvSpPr>
          <p:nvPr/>
        </p:nvSpPr>
        <p:spPr bwMode="auto">
          <a:xfrm>
            <a:off x="1447800" y="1447800"/>
            <a:ext cx="630713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Displacement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:	maximum distance of movement between frames</a:t>
            </a:r>
          </a:p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Link range:	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number of following frames to be considered for linking</a:t>
            </a:r>
          </a:p>
        </p:txBody>
      </p:sp>
    </p:spTree>
    <p:extLst>
      <p:ext uri="{BB962C8B-B14F-4D97-AF65-F5344CB8AC3E}">
        <p14:creationId xmlns:p14="http://schemas.microsoft.com/office/powerpoint/2010/main" val="6176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0708" name="Line 7"/>
          <p:cNvSpPr>
            <a:spLocks noChangeShapeType="1"/>
          </p:cNvSpPr>
          <p:nvPr/>
        </p:nvSpPr>
        <p:spPr bwMode="auto">
          <a:xfrm>
            <a:off x="2286000" y="36576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9" name="Line 8"/>
          <p:cNvSpPr>
            <a:spLocks noChangeShapeType="1"/>
          </p:cNvSpPr>
          <p:nvPr/>
        </p:nvSpPr>
        <p:spPr bwMode="auto">
          <a:xfrm>
            <a:off x="4114800" y="4267200"/>
            <a:ext cx="2362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10" name="Text Box 11"/>
          <p:cNvSpPr txBox="1">
            <a:spLocks noChangeArrowheads="1"/>
          </p:cNvSpPr>
          <p:nvPr/>
        </p:nvSpPr>
        <p:spPr bwMode="auto">
          <a:xfrm>
            <a:off x="228600" y="1066800"/>
            <a:ext cx="2209800" cy="1323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 b="0">
                <a:ea typeface="ＭＳ Ｐゴシック" charset="0"/>
                <a:cs typeface="ＭＳ Ｐゴシック" charset="0"/>
              </a:rPr>
              <a:t>Radius:	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Cutoff:	0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Percentile: 0.6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Link range: 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Displacement: 20</a:t>
            </a:r>
          </a:p>
        </p:txBody>
      </p:sp>
      <p:sp>
        <p:nvSpPr>
          <p:cNvPr id="200711" name="Text Box 12"/>
          <p:cNvSpPr txBox="1">
            <a:spLocks noChangeArrowheads="1"/>
          </p:cNvSpPr>
          <p:nvPr/>
        </p:nvSpPr>
        <p:spPr bwMode="auto">
          <a:xfrm>
            <a:off x="2133600" y="3810000"/>
            <a:ext cx="7409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OK’</a:t>
            </a:r>
          </a:p>
        </p:txBody>
      </p:sp>
      <p:pic>
        <p:nvPicPr>
          <p:cNvPr id="200712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667000"/>
            <a:ext cx="18954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13" name="Text Box 15"/>
          <p:cNvSpPr txBox="1">
            <a:spLocks noChangeArrowheads="1"/>
          </p:cNvSpPr>
          <p:nvPr/>
        </p:nvSpPr>
        <p:spPr bwMode="auto">
          <a:xfrm>
            <a:off x="3234255" y="5226843"/>
            <a:ext cx="30478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Visualize all trajectories’</a:t>
            </a:r>
          </a:p>
        </p:txBody>
      </p:sp>
      <p:pic>
        <p:nvPicPr>
          <p:cNvPr id="200715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30480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054" y="1270089"/>
            <a:ext cx="3445896" cy="27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3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Other free, open-source software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3048000" cy="119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4-10-06 at 9.27.1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505200"/>
            <a:ext cx="2768600" cy="919303"/>
          </a:xfrm>
          <a:prstGeom prst="rect">
            <a:avLst/>
          </a:prstGeom>
        </p:spPr>
      </p:pic>
      <p:pic>
        <p:nvPicPr>
          <p:cNvPr id="6" name="Picture 5" descr="Screen Shot 2014-10-06 at 9.28.55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5433746"/>
            <a:ext cx="5651500" cy="96705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0" y="1752600"/>
            <a:ext cx="5181600" cy="1066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70C0"/>
                </a:solidFill>
              </a:rPr>
              <a:t>B</a:t>
            </a:r>
            <a:r>
              <a:rPr lang="en-US" sz="2000" dirty="0" smtClean="0">
                <a:solidFill>
                  <a:srgbClr val="0070C0"/>
                </a:solidFill>
              </a:rPr>
              <a:t>atch analysis of 2-D data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Good object-logic</a:t>
            </a:r>
            <a:endParaRPr lang="en-US" sz="16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dirty="0" smtClean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3800" y="3276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Dedicated to batch analysis with 2-D cell-classification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Does not support intensity quantification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962400" y="4800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3-D pixel-</a:t>
            </a:r>
            <a:r>
              <a:rPr lang="en-US" sz="2000" b="0" dirty="0">
                <a:solidFill>
                  <a:srgbClr val="0070C0"/>
                </a:solidFill>
              </a:rPr>
              <a:t> </a:t>
            </a:r>
            <a:r>
              <a:rPr lang="en-US" sz="2000" b="0" dirty="0" smtClean="0">
                <a:solidFill>
                  <a:srgbClr val="0070C0"/>
                </a:solidFill>
              </a:rPr>
              <a:t>and object-classification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Batch analysis?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066800"/>
            <a:ext cx="34385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1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2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20173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4" name="Line 4"/>
          <p:cNvSpPr>
            <a:spLocks noChangeShapeType="1"/>
          </p:cNvSpPr>
          <p:nvPr/>
        </p:nvSpPr>
        <p:spPr bwMode="auto">
          <a:xfrm flipV="1">
            <a:off x="838200" y="1828800"/>
            <a:ext cx="2971800" cy="243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5" name="Text Box 13"/>
          <p:cNvSpPr txBox="1">
            <a:spLocks noChangeArrowheads="1"/>
          </p:cNvSpPr>
          <p:nvPr/>
        </p:nvSpPr>
        <p:spPr bwMode="auto">
          <a:xfrm>
            <a:off x="5181600" y="2209800"/>
            <a:ext cx="281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Try entering some values!</a:t>
            </a:r>
          </a:p>
        </p:txBody>
      </p:sp>
      <p:pic>
        <p:nvPicPr>
          <p:cNvPr id="201736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1737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8" name="Text Box 16"/>
          <p:cNvSpPr txBox="1">
            <a:spLocks noChangeArrowheads="1"/>
          </p:cNvSpPr>
          <p:nvPr/>
        </p:nvSpPr>
        <p:spPr bwMode="auto">
          <a:xfrm>
            <a:off x="4175125" y="277971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50</a:t>
            </a:r>
          </a:p>
        </p:txBody>
      </p:sp>
      <p:sp>
        <p:nvSpPr>
          <p:cNvPr id="201739" name="Text Box 17"/>
          <p:cNvSpPr txBox="1">
            <a:spLocks noChangeArrowheads="1"/>
          </p:cNvSpPr>
          <p:nvPr/>
        </p:nvSpPr>
        <p:spPr bwMode="auto">
          <a:xfrm>
            <a:off x="6918325" y="270351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100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1741" name="Rectangle 19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1742" name="Picture 20" descr="EMBL Logo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152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904457"/>
            <a:ext cx="3445743" cy="2735226"/>
          </a:xfrm>
          <a:prstGeom prst="rect">
            <a:avLst/>
          </a:prstGeom>
        </p:spPr>
      </p:pic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2756" name="Line 8"/>
          <p:cNvSpPr>
            <a:spLocks noChangeShapeType="1"/>
          </p:cNvSpPr>
          <p:nvPr/>
        </p:nvSpPr>
        <p:spPr bwMode="auto">
          <a:xfrm>
            <a:off x="3124200" y="4495800"/>
            <a:ext cx="3429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7" name="Text Box 10"/>
          <p:cNvSpPr txBox="1">
            <a:spLocks noChangeArrowheads="1"/>
          </p:cNvSpPr>
          <p:nvPr/>
        </p:nvSpPr>
        <p:spPr bwMode="auto">
          <a:xfrm>
            <a:off x="3429000" y="3810000"/>
            <a:ext cx="2819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Selected Trajectory’</a:t>
            </a:r>
          </a:p>
        </p:txBody>
      </p:sp>
      <p:pic>
        <p:nvPicPr>
          <p:cNvPr id="202758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0" name="Line 12"/>
          <p:cNvSpPr>
            <a:spLocks noChangeShapeType="1"/>
          </p:cNvSpPr>
          <p:nvPr/>
        </p:nvSpPr>
        <p:spPr bwMode="auto">
          <a:xfrm>
            <a:off x="4434213" y="2956164"/>
            <a:ext cx="0" cy="8538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1" name="Text Box 15"/>
          <p:cNvSpPr txBox="1">
            <a:spLocks noChangeArrowheads="1"/>
          </p:cNvSpPr>
          <p:nvPr/>
        </p:nvSpPr>
        <p:spPr bwMode="auto">
          <a:xfrm>
            <a:off x="304800" y="1295400"/>
            <a:ext cx="2590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ea typeface="ＭＳ Ｐゴシック" charset="0"/>
                <a:cs typeface="ＭＳ Ｐゴシック" charset="0"/>
              </a:rPr>
              <a:t>Select a track, and then..</a:t>
            </a:r>
          </a:p>
        </p:txBody>
      </p:sp>
      <p:pic>
        <p:nvPicPr>
          <p:cNvPr id="202762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1447800"/>
            <a:ext cx="228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3" name="Line 17"/>
          <p:cNvSpPr>
            <a:spLocks noChangeShapeType="1"/>
          </p:cNvSpPr>
          <p:nvPr/>
        </p:nvSpPr>
        <p:spPr bwMode="auto">
          <a:xfrm>
            <a:off x="6324600" y="3124200"/>
            <a:ext cx="0" cy="207373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4" name="Line 18"/>
          <p:cNvSpPr>
            <a:spLocks noChangeShapeType="1"/>
          </p:cNvSpPr>
          <p:nvPr/>
        </p:nvSpPr>
        <p:spPr bwMode="auto">
          <a:xfrm>
            <a:off x="3200400" y="4800600"/>
            <a:ext cx="2438400" cy="152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5" name="Text Box 19"/>
          <p:cNvSpPr txBox="1">
            <a:spLocks noChangeArrowheads="1"/>
          </p:cNvSpPr>
          <p:nvPr/>
        </p:nvSpPr>
        <p:spPr bwMode="auto">
          <a:xfrm>
            <a:off x="4908601" y="5181600"/>
            <a:ext cx="19493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</a:t>
            </a:r>
            <a:r>
              <a:rPr lang="en-US" altLang="ja-JP" sz="1200" dirty="0" smtClean="0">
                <a:ea typeface="ＭＳ Ｐゴシック" charset="0"/>
                <a:cs typeface="ＭＳ Ｐゴシック" charset="0"/>
              </a:rPr>
              <a:t>Area’</a:t>
            </a:r>
            <a:endParaRPr lang="en-US" altLang="ja-JP" sz="12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2768" name="Rectangle 22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2769" name="Picture 23" descr="EMBL Logo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242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3783" name="Rectangle 7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3784" name="Picture 8" descr="EMBL 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68" y="744948"/>
            <a:ext cx="4266704" cy="33869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368" y="4639204"/>
            <a:ext cx="4968174" cy="2218796"/>
          </a:xfrm>
          <a:prstGeom prst="rect">
            <a:avLst/>
          </a:prstGeom>
        </p:spPr>
      </p:pic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864649" y="4112247"/>
            <a:ext cx="0" cy="42111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81389" y="4278868"/>
            <a:ext cx="25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‘All Trajectories to Table’</a:t>
            </a:r>
            <a:endParaRPr lang="en-US" dirty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181600" y="57912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43600" y="5562600"/>
            <a:ext cx="2779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Excel, </a:t>
            </a:r>
            <a:r>
              <a:rPr lang="en-US" dirty="0" err="1" smtClean="0"/>
              <a:t>ImageJ</a:t>
            </a:r>
            <a:r>
              <a:rPr lang="en-US" dirty="0" smtClean="0"/>
              <a:t> Macro,</a:t>
            </a:r>
          </a:p>
          <a:p>
            <a:r>
              <a:rPr lang="en-US" dirty="0" err="1" smtClean="0"/>
              <a:t>Matlab</a:t>
            </a:r>
            <a:r>
              <a:rPr lang="en-US" dirty="0" smtClean="0"/>
              <a:t>, R,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600200"/>
            <a:ext cx="44268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 smtClean="0">
                <a:solidFill>
                  <a:srgbClr val="FF0000"/>
                </a:solidFill>
              </a:rPr>
              <a:t>nd cell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35814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  <a:r>
              <a:rPr lang="en-US" sz="2800" dirty="0" smtClean="0"/>
              <a:t>&gt; </a:t>
            </a:r>
            <a:r>
              <a:rPr lang="en-US" sz="2800" dirty="0" err="1" smtClean="0"/>
              <a:t>Cellcognition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565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3-D </a:t>
            </a:r>
            <a:r>
              <a:rPr kumimoji="0" lang="en-US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visualisation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1371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“../3D_segmentation/primordium.tif”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 smtClean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O</a:t>
            </a:r>
            <a:r>
              <a:rPr lang="en-US" b="0" noProof="0" dirty="0" err="1" smtClean="0">
                <a:latin typeface="+mn-lt"/>
              </a:rPr>
              <a:t>rtho</a:t>
            </a:r>
            <a:r>
              <a:rPr lang="en-US" b="0" noProof="0" dirty="0" smtClean="0">
                <a:latin typeface="+mn-lt"/>
              </a:rPr>
              <a:t>-slicing [Image..Stacks..Orthogonal views]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3D Viewer: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Start 3-D Viewer: [Plugins..3-D Viewer]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Rotate (Click and move)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Z</a:t>
            </a:r>
            <a:r>
              <a:rPr lang="en-US" b="0" dirty="0" smtClean="0">
                <a:latin typeface="+mn-lt"/>
              </a:rPr>
              <a:t>oom (PC: mouse wheel; Mac: </a:t>
            </a:r>
            <a:r>
              <a:rPr lang="en-US" b="0" dirty="0">
                <a:latin typeface="+mn-lt"/>
              </a:rPr>
              <a:t>T</a:t>
            </a:r>
            <a:r>
              <a:rPr lang="en-US" b="0" dirty="0" smtClean="0">
                <a:latin typeface="+mn-lt"/>
              </a:rPr>
              <a:t>wo fingers)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P</a:t>
            </a:r>
            <a:r>
              <a:rPr lang="en-US" b="0" dirty="0" smtClean="0">
                <a:latin typeface="+mn-lt"/>
              </a:rPr>
              <a:t>an: shift-drag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noProof="0" dirty="0" smtClean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3-D segmentation and object analysis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(using supervised learning)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229600" cy="4525963"/>
          </a:xfrm>
        </p:spPr>
        <p:txBody>
          <a:bodyPr/>
          <a:lstStyle/>
          <a:p>
            <a:r>
              <a:rPr lang="en-US" sz="2000" dirty="0" smtClean="0"/>
              <a:t>Open “../3D_segmentation/primordium_crop.tif”</a:t>
            </a:r>
          </a:p>
          <a:p>
            <a:r>
              <a:rPr lang="en-US" sz="2000" dirty="0" smtClean="0"/>
              <a:t>Convert to RGB [Image..Type..RGB color]</a:t>
            </a:r>
          </a:p>
          <a:p>
            <a:pPr lvl="0"/>
            <a:r>
              <a:rPr lang="en-US" sz="2000" dirty="0" smtClean="0"/>
              <a:t>Train the “cell” and “non-cell” classes using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1"/>
            <a:r>
              <a:rPr lang="en-US" sz="2000" dirty="0" smtClean="0"/>
              <a:t>When satisfied click “Get probability”</a:t>
            </a:r>
          </a:p>
          <a:p>
            <a:r>
              <a:rPr lang="en-US" sz="2000" dirty="0" smtClean="0"/>
              <a:t>Extract the “cell channel” (Channel 1):</a:t>
            </a:r>
            <a:br>
              <a:rPr lang="en-US" sz="2000" dirty="0" smtClean="0"/>
            </a:br>
            <a:r>
              <a:rPr lang="en-US" sz="2000" dirty="0" smtClean="0"/>
              <a:t>[Image..Stacks..Tools..Make </a:t>
            </a:r>
            <a:r>
              <a:rPr lang="en-US" sz="2000" dirty="0" err="1" smtClean="0"/>
              <a:t>Substack</a:t>
            </a:r>
            <a:r>
              <a:rPr lang="en-US" sz="2000" dirty="0" smtClean="0"/>
              <a:t>]</a:t>
            </a:r>
          </a:p>
          <a:p>
            <a:r>
              <a:rPr lang="en-US" sz="2000" dirty="0" smtClean="0"/>
              <a:t>Smooth the probability map:</a:t>
            </a:r>
            <a:br>
              <a:rPr lang="en-US" sz="2000" dirty="0" smtClean="0"/>
            </a:br>
            <a:r>
              <a:rPr lang="en-US" sz="2000" dirty="0" smtClean="0"/>
              <a:t>[Process..Filters..Gaussian Blur…] (radius: 2 pixels)</a:t>
            </a:r>
          </a:p>
          <a:p>
            <a:r>
              <a:rPr lang="en-US" sz="2000" dirty="0" smtClean="0"/>
              <a:t>Convert to 8bit [Image..Type..8-bit]</a:t>
            </a:r>
          </a:p>
          <a:p>
            <a:r>
              <a:rPr lang="en-US" sz="2000" dirty="0" smtClean="0"/>
              <a:t>[Analyze&gt;3D objects counter]</a:t>
            </a:r>
          </a:p>
          <a:p>
            <a:pPr lvl="1"/>
            <a:r>
              <a:rPr lang="en-US" sz="2000" dirty="0" smtClean="0"/>
              <a:t>Play with the settings and output options</a:t>
            </a:r>
          </a:p>
          <a:p>
            <a:pPr lvl="1"/>
            <a:r>
              <a:rPr lang="en-US" sz="2000" dirty="0" smtClean="0"/>
              <a:t>..3D OC options (chose the image to compute intensities on…)</a:t>
            </a:r>
          </a:p>
          <a:p>
            <a:r>
              <a:rPr lang="en-US" sz="2000" dirty="0" smtClean="0"/>
              <a:t>Combine  “Surface Map” with the raw data [Image..Color..Merge Channels]</a:t>
            </a:r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9064" y="1219200"/>
            <a:ext cx="2344936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724400" y="6172200"/>
            <a:ext cx="378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cells did you find?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ImageJ</a:t>
            </a:r>
            <a:r>
              <a:rPr lang="en-US" b="1" dirty="0" smtClean="0">
                <a:solidFill>
                  <a:srgbClr val="FF0000"/>
                </a:solidFill>
              </a:rPr>
              <a:t> Macros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certain analysis procedure consist of many steps it is convenient to “record” them and apply them automatically at once. </a:t>
            </a:r>
          </a:p>
          <a:p>
            <a:r>
              <a:rPr lang="en-US" dirty="0" smtClean="0"/>
              <a:t>To do so, </a:t>
            </a:r>
            <a:r>
              <a:rPr lang="en-US" dirty="0" err="1" smtClean="0"/>
              <a:t>ImageJ</a:t>
            </a:r>
            <a:r>
              <a:rPr lang="en-US" dirty="0" smtClean="0"/>
              <a:t> Macros are a great tool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b="1" dirty="0" err="1" smtClean="0">
                <a:solidFill>
                  <a:srgbClr val="FF0000"/>
                </a:solidFill>
              </a:rPr>
              <a:t>Tophat</a:t>
            </a:r>
            <a:r>
              <a:rPr lang="en-US" sz="3600" b="1" dirty="0" smtClean="0">
                <a:solidFill>
                  <a:srgbClr val="FF0000"/>
                </a:solidFill>
              </a:rPr>
              <a:t> filtering macro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2192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Turn on Macro Recorder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600" i="1" u="none" strike="noStrike" kern="120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Plugins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..Macros..Record)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i="1" u="none" strike="noStrike" kern="1200" cap="none" spc="0" normalizeH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 [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filter [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opened image from raw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0" i="1" dirty="0" smtClean="0">
              <a:solidFill>
                <a:srgbClr val="000000"/>
              </a:solidFill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FF0000"/>
                </a:solidFill>
              </a:rPr>
              <a:t>In the Macro Recorder click </a:t>
            </a:r>
            <a:r>
              <a:rPr lang="en-US" sz="1600" i="1" dirty="0" smtClean="0">
                <a:solidFill>
                  <a:srgbClr val="FF0000"/>
                </a:solidFill>
              </a:rPr>
              <a:t>Create </a:t>
            </a:r>
            <a:r>
              <a:rPr lang="en-US" sz="1600" b="0" dirty="0" smtClean="0">
                <a:solidFill>
                  <a:srgbClr val="FF0000"/>
                </a:solidFill>
              </a:rPr>
              <a:t>and</a:t>
            </a:r>
            <a:r>
              <a:rPr lang="en-US" sz="1600" i="1" dirty="0" smtClean="0">
                <a:solidFill>
                  <a:srgbClr val="FF0000"/>
                </a:solidFill>
              </a:rPr>
              <a:t> </a:t>
            </a:r>
            <a:r>
              <a:rPr lang="en-US" sz="1600" b="0" dirty="0" smtClean="0">
                <a:solidFill>
                  <a:srgbClr val="FF0000"/>
                </a:solidFill>
              </a:rPr>
              <a:t>clean up the code to look like this: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rename("raw");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run("Duplicate...", "title=open");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run("Minimum...",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run("Maximum...",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imageCalculator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("Subtract create", "</a:t>
            </a: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raw",“open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US" sz="1600" b="0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Execute your macro (In the macro window: </a:t>
            </a:r>
            <a:r>
              <a:rPr lang="en-US" sz="1600" i="1" dirty="0" smtClean="0"/>
              <a:t>Run..Run</a:t>
            </a:r>
            <a:r>
              <a:rPr lang="en-US" sz="1600" b="0" dirty="0" smtClean="0"/>
              <a:t>)</a:t>
            </a:r>
            <a:endParaRPr lang="en-US" sz="16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Batch Analysis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you want to apply the same sequence of analysis steps to a bunch of different images: this is called “Batch Analysis”</a:t>
            </a:r>
          </a:p>
          <a:p>
            <a:r>
              <a:rPr lang="en-US" dirty="0" smtClean="0"/>
              <a:t>In the following, we will explore some ways how to do this in </a:t>
            </a:r>
            <a:r>
              <a:rPr lang="en-US" dirty="0" err="1" smtClean="0"/>
              <a:t>ImageJ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macros: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of many images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Open: [Process..Batch..Macro]</a:t>
            </a:r>
          </a:p>
          <a:p>
            <a:r>
              <a:rPr lang="en-US" sz="2000" dirty="0" smtClean="0"/>
              <a:t>As input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input_data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As output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output_data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Copy and paste the top-hat macro code</a:t>
            </a:r>
          </a:p>
          <a:p>
            <a:r>
              <a:rPr lang="en-US" sz="2000" dirty="0" smtClean="0"/>
              <a:t>Run it by clicking: </a:t>
            </a:r>
            <a:r>
              <a:rPr lang="en-US" sz="2000" b="1" i="1" dirty="0" smtClean="0"/>
              <a:t>Process</a:t>
            </a:r>
          </a:p>
          <a:p>
            <a:r>
              <a:rPr lang="en-US" sz="2000" dirty="0" smtClean="0"/>
              <a:t>Inspect the output folder</a:t>
            </a:r>
          </a:p>
          <a:p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/Fiji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from internet: http://</a:t>
            </a:r>
            <a:r>
              <a:rPr lang="en-US" dirty="0" smtClean="0"/>
              <a:t>fiji.sc/</a:t>
            </a:r>
          </a:p>
          <a:p>
            <a:r>
              <a:rPr lang="en-US" dirty="0" smtClean="0"/>
              <a:t>Recommendations:</a:t>
            </a:r>
          </a:p>
          <a:p>
            <a:pPr lvl="1"/>
            <a:r>
              <a:rPr lang="en-US" dirty="0" smtClean="0"/>
              <a:t>For Windows don’t install in the Program Files folder but rather have the </a:t>
            </a:r>
            <a:r>
              <a:rPr lang="en-US" dirty="0" err="1" smtClean="0"/>
              <a:t>Fiji.app</a:t>
            </a:r>
            <a:r>
              <a:rPr lang="en-US" dirty="0" smtClean="0"/>
              <a:t> folder on the Desktop (due to User rights issues)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86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image stacks: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Many </a:t>
            </a:r>
            <a:r>
              <a:rPr lang="en-US" sz="2400" dirty="0" err="1" smtClean="0"/>
              <a:t>ImageJ</a:t>
            </a:r>
            <a:r>
              <a:rPr lang="en-US" sz="2400" dirty="0" smtClean="0"/>
              <a:t> commands work on stacks; so an alternative workflow for batch-processing of many images can be </a:t>
            </a:r>
          </a:p>
          <a:p>
            <a:pPr lvl="1"/>
            <a:r>
              <a:rPr lang="en-US" sz="2000" dirty="0" smtClean="0"/>
              <a:t>load all your images via “</a:t>
            </a:r>
            <a:r>
              <a:rPr lang="en-US" sz="2000" b="1" i="1" dirty="0" smtClean="0"/>
              <a:t>File..Import..Image Sequence</a:t>
            </a:r>
            <a:r>
              <a:rPr lang="en-US" sz="2000" dirty="0" smtClean="0"/>
              <a:t>”</a:t>
            </a:r>
          </a:p>
          <a:p>
            <a:pPr lvl="1"/>
            <a:r>
              <a:rPr lang="en-US" sz="2000" dirty="0" smtClean="0"/>
              <a:t>perform the image processing on the image stack</a:t>
            </a:r>
          </a:p>
          <a:p>
            <a:pPr lvl="1"/>
            <a:r>
              <a:rPr lang="en-US" sz="2000" dirty="0" smtClean="0"/>
              <a:t>Save to individual files via “</a:t>
            </a:r>
            <a:r>
              <a:rPr lang="en-US" sz="2000" b="1" dirty="0" smtClean="0"/>
              <a:t>File..Save As..Image Sequence</a:t>
            </a:r>
            <a:r>
              <a:rPr lang="en-US" sz="2000" dirty="0" smtClean="0"/>
              <a:t>”</a:t>
            </a:r>
          </a:p>
          <a:p>
            <a:endParaRPr lang="en-US" sz="2400" dirty="0" smtClean="0"/>
          </a:p>
          <a:p>
            <a:r>
              <a:rPr lang="en-US" sz="2400" dirty="0" smtClean="0"/>
              <a:t>For instance, try the top-hat filtering on the images in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	“..Macros\</a:t>
            </a:r>
            <a:r>
              <a:rPr lang="en-US" sz="2400" dirty="0" err="1" smtClean="0"/>
              <a:t>batch_tophat</a:t>
            </a:r>
            <a:r>
              <a:rPr lang="en-US" sz="2400" dirty="0" smtClean="0"/>
              <a:t>\</a:t>
            </a:r>
            <a:r>
              <a:rPr lang="en-US" sz="2400" dirty="0" err="1" smtClean="0"/>
              <a:t>input_data</a:t>
            </a:r>
            <a:r>
              <a:rPr lang="en-US" sz="2400" dirty="0" smtClean="0"/>
              <a:t>\”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33400"/>
            <a:ext cx="6934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 to add: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Deconvolution</a:t>
            </a:r>
            <a:r>
              <a:rPr lang="en-US" dirty="0" smtClean="0"/>
              <a:t>?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Is it intensity preserving?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Stackreg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Try on a </a:t>
            </a:r>
            <a:r>
              <a:rPr lang="en-US" dirty="0" err="1" smtClean="0"/>
              <a:t>mitocheck</a:t>
            </a:r>
            <a:r>
              <a:rPr lang="en-US" dirty="0" smtClean="0"/>
              <a:t> movie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Sum and Max Projection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What would be good data?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Advanced Intensity quantification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Get the DNA damage data from the woman in the </a:t>
            </a:r>
            <a:r>
              <a:rPr lang="en-US" dirty="0"/>
              <a:t>C</a:t>
            </a:r>
            <a:r>
              <a:rPr lang="en-US" dirty="0" smtClean="0"/>
              <a:t>openhagen course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Macro programming: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To the top-hat macro, add: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Variable for radius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Get User input from GUI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Particle Analyzer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An image is a matrix of numbers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8-bit: 0,1,..,255 (2^8 - 1)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12-bit: 0,1,..,4095 (2^12 - 1)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14-bit: 0,1..,16383 (2^14 - 1) </a:t>
            </a:r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16-bit: 0,1,..,65535 (2^16 - 1)</a:t>
            </a:r>
            <a:endParaRPr lang="en-US" sz="2400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Lookup Table (LUT)</a:t>
            </a:r>
            <a:endParaRPr lang="en-US" sz="1800" b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White-board session 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content of microscopy images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895600"/>
            <a:ext cx="6324600" cy="2667000"/>
          </a:xfrm>
        </p:spPr>
        <p:txBody>
          <a:bodyPr/>
          <a:lstStyle/>
          <a:p>
            <a:r>
              <a:rPr lang="en-US" dirty="0" smtClean="0"/>
              <a:t>Bit depth</a:t>
            </a:r>
          </a:p>
          <a:p>
            <a:r>
              <a:rPr lang="en-US" dirty="0" smtClean="0"/>
              <a:t>Saturation</a:t>
            </a:r>
          </a:p>
          <a:p>
            <a:r>
              <a:rPr lang="en-US" dirty="0" smtClean="0"/>
              <a:t>Offset</a:t>
            </a:r>
          </a:p>
          <a:p>
            <a:r>
              <a:rPr lang="en-US" dirty="0" smtClean="0"/>
              <a:t>Dynamic range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838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>
                <a:solidFill>
                  <a:srgbClr val="FF0000"/>
                </a:solidFill>
              </a:rPr>
              <a:t>Image inspection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4294967295"/>
          </p:nvPr>
        </p:nvSpPr>
        <p:spPr>
          <a:xfrm>
            <a:off x="228600" y="838200"/>
            <a:ext cx="7239000" cy="2514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“../dynamic-range/</a:t>
            </a:r>
            <a:r>
              <a:rPr lang="en-US" sz="1800" b="1" dirty="0" err="1" smtClean="0">
                <a:solidFill>
                  <a:srgbClr val="FF0000"/>
                </a:solidFill>
              </a:rPr>
              <a:t>A.tif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(File..Open)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Also open </a:t>
            </a:r>
            <a:r>
              <a:rPr lang="en-US" sz="1800" b="1" dirty="0" err="1" smtClean="0">
                <a:solidFill>
                  <a:srgbClr val="FF0000"/>
                </a:solidFill>
              </a:rPr>
              <a:t>B.tif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C.tif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D.tif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E.tif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Use below methods (M1,M2,M3) to answer </a:t>
            </a:r>
            <a:r>
              <a:rPr lang="en-US" sz="1800" b="1" dirty="0" smtClean="0"/>
              <a:t>Question 1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M1</a:t>
            </a:r>
            <a:r>
              <a:rPr lang="en-US" sz="1800" dirty="0" smtClean="0"/>
              <a:t>: Adjust the display </a:t>
            </a:r>
            <a:r>
              <a:rPr lang="en-US" sz="1800" b="1" i="1" dirty="0" smtClean="0"/>
              <a:t>(Image..Adjust..Brightness/Contrast)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M2</a:t>
            </a:r>
            <a:r>
              <a:rPr lang="en-US" sz="1800" dirty="0" smtClean="0"/>
              <a:t> :Examine gray values in whole image </a:t>
            </a:r>
            <a:r>
              <a:rPr lang="en-US" sz="1800" b="1" i="1" dirty="0" smtClean="0"/>
              <a:t>(Analyze..Histogram)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M3</a:t>
            </a:r>
            <a:r>
              <a:rPr lang="en-US" sz="1800" dirty="0" smtClean="0"/>
              <a:t>: Analyze gray values along a </a:t>
            </a:r>
            <a:r>
              <a:rPr lang="en-US" sz="1800" dirty="0" smtClean="0">
                <a:solidFill>
                  <a:srgbClr val="FF0000"/>
                </a:solidFill>
              </a:rPr>
              <a:t>line</a:t>
            </a:r>
            <a:r>
              <a:rPr lang="en-US" sz="1800" dirty="0" smtClean="0"/>
              <a:t> </a:t>
            </a:r>
            <a:r>
              <a:rPr lang="en-US" sz="1800" b="1" i="1" dirty="0" smtClean="0"/>
              <a:t>(Analyze..Plot Profile)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800" i="1" dirty="0" smtClean="0"/>
          </a:p>
        </p:txBody>
      </p:sp>
      <p:grpSp>
        <p:nvGrpSpPr>
          <p:cNvPr id="8196" name="Group 6"/>
          <p:cNvGrpSpPr>
            <a:grpSpLocks/>
          </p:cNvGrpSpPr>
          <p:nvPr/>
        </p:nvGrpSpPr>
        <p:grpSpPr bwMode="auto">
          <a:xfrm>
            <a:off x="6400800" y="3886200"/>
            <a:ext cx="4738688" cy="838200"/>
            <a:chOff x="5029200" y="1752600"/>
            <a:chExt cx="3810000" cy="673971"/>
          </a:xfrm>
        </p:grpSpPr>
        <p:pic>
          <p:nvPicPr>
            <p:cNvPr id="820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1752600"/>
              <a:ext cx="3810000" cy="673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5765673" y="2038527"/>
              <a:ext cx="177417" cy="171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8197" name="Straight Arrow Connector 8"/>
          <p:cNvCxnSpPr>
            <a:cxnSpLocks noChangeShapeType="1"/>
            <a:endCxn id="6" idx="1"/>
          </p:cNvCxnSpPr>
          <p:nvPr/>
        </p:nvCxnSpPr>
        <p:spPr bwMode="auto">
          <a:xfrm>
            <a:off x="5372100" y="3595688"/>
            <a:ext cx="1931988" cy="7524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8198" name="Group 11"/>
          <p:cNvGrpSpPr>
            <a:grpSpLocks/>
          </p:cNvGrpSpPr>
          <p:nvPr/>
        </p:nvGrpSpPr>
        <p:grpSpPr bwMode="auto">
          <a:xfrm>
            <a:off x="7467600" y="76200"/>
            <a:ext cx="1495425" cy="3133725"/>
            <a:chOff x="7086600" y="838200"/>
            <a:chExt cx="1495425" cy="3133725"/>
          </a:xfrm>
        </p:grpSpPr>
        <p:pic>
          <p:nvPicPr>
            <p:cNvPr id="820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838200"/>
              <a:ext cx="1495425" cy="313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7408863" y="1941513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51788" y="2268538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6324600" y="1643063"/>
            <a:ext cx="1143000" cy="4143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8600" y="3657600"/>
            <a:ext cx="5181600" cy="1095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1: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which of the images is best described by:</a:t>
            </a:r>
          </a:p>
          <a:p>
            <a:pPr>
              <a:defRPr/>
            </a:pPr>
            <a:r>
              <a:rPr lang="en-US" sz="1600" dirty="0" err="1">
                <a:solidFill>
                  <a:srgbClr val="00B050"/>
                </a:solidFill>
              </a:rPr>
              <a:t>n</a:t>
            </a:r>
            <a:r>
              <a:rPr lang="en-US" sz="1600" dirty="0" err="1" smtClean="0">
                <a:solidFill>
                  <a:srgbClr val="00B050"/>
                </a:solidFill>
              </a:rPr>
              <a:t>o_problem</a:t>
            </a:r>
            <a:r>
              <a:rPr lang="en-US" sz="1600" dirty="0" smtClean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70C0"/>
                </a:solidFill>
              </a:rPr>
              <a:t>high_offset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chemeClr val="accent2"/>
                </a:solidFill>
              </a:rPr>
              <a:t>low_offset</a:t>
            </a:r>
            <a:r>
              <a:rPr lang="en-US" sz="1600" dirty="0">
                <a:solidFill>
                  <a:srgbClr val="000000"/>
                </a:solidFill>
              </a:rPr>
              <a:t>,</a:t>
            </a:r>
          </a:p>
          <a:p>
            <a:pPr>
              <a:defRPr/>
            </a:pPr>
            <a:r>
              <a:rPr lang="en-US" sz="1600" dirty="0" err="1">
                <a:solidFill>
                  <a:srgbClr val="FFC000"/>
                </a:solidFill>
              </a:rPr>
              <a:t>low_dynamic_range</a:t>
            </a:r>
            <a:r>
              <a:rPr lang="en-US" sz="1600" dirty="0">
                <a:solidFill>
                  <a:srgbClr val="000000"/>
                </a:solidFill>
              </a:rPr>
              <a:t> , or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saturation </a:t>
            </a:r>
            <a:r>
              <a:rPr lang="en-US" sz="1600" dirty="0">
                <a:solidFill>
                  <a:srgbClr val="000000"/>
                </a:solidFill>
              </a:rPr>
              <a:t>?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800" y="5638800"/>
            <a:ext cx="5334000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  <a:r>
              <a:rPr lang="en-US" sz="1600" b="0" u="sng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modify the </a:t>
            </a:r>
            <a:r>
              <a:rPr lang="en-US" sz="1600">
                <a:solidFill>
                  <a:srgbClr val="92D050"/>
                </a:solidFill>
              </a:rPr>
              <a:t>good_dynamic_range</a:t>
            </a:r>
            <a:r>
              <a:rPr lang="en-US" sz="1600" b="0">
                <a:solidFill>
                  <a:srgbClr val="000000"/>
                </a:solidFill>
              </a:rPr>
              <a:t> image such that it contains the </a:t>
            </a:r>
            <a:r>
              <a:rPr lang="en-US" sz="1600" b="0" i="1">
                <a:solidFill>
                  <a:srgbClr val="000000"/>
                </a:solidFill>
              </a:rPr>
              <a:t>same values </a:t>
            </a:r>
            <a:r>
              <a:rPr lang="en-US" sz="1600" b="0">
                <a:solidFill>
                  <a:srgbClr val="000000"/>
                </a:solidFill>
              </a:rPr>
              <a:t>as the </a:t>
            </a:r>
            <a:r>
              <a:rPr lang="en-US" sz="1600">
                <a:solidFill>
                  <a:srgbClr val="0070C0"/>
                </a:solidFill>
              </a:rPr>
              <a:t>high_offset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image </a:t>
            </a:r>
            <a:r>
              <a:rPr lang="en-US" sz="1600" i="1">
                <a:solidFill>
                  <a:srgbClr val="000000"/>
                </a:solidFill>
              </a:rPr>
              <a:t>(Process..Math</a:t>
            </a:r>
            <a:r>
              <a:rPr lang="en-US" sz="1600" b="0">
                <a:solidFill>
                  <a:srgbClr val="000000"/>
                </a:solidFill>
              </a:rPr>
              <a:t> </a:t>
            </a:r>
            <a:r>
              <a:rPr lang="en-US" sz="1600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0" y="4876800"/>
            <a:ext cx="6248400" cy="606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  <a:r>
              <a:rPr lang="en-US" sz="1600" b="0" dirty="0">
                <a:solidFill>
                  <a:srgbClr val="000000"/>
                </a:solidFill>
              </a:rPr>
              <a:t> find (up to </a:t>
            </a:r>
            <a:r>
              <a:rPr lang="en-US" sz="1600" b="0" dirty="0" smtClean="0">
                <a:solidFill>
                  <a:srgbClr val="000000"/>
                </a:solidFill>
              </a:rPr>
              <a:t>five) </a:t>
            </a:r>
            <a:r>
              <a:rPr lang="en-US" sz="1600" b="0" dirty="0">
                <a:solidFill>
                  <a:srgbClr val="000000"/>
                </a:solidFill>
              </a:rPr>
              <a:t>different ways of checking whether an image contains </a:t>
            </a:r>
            <a:r>
              <a:rPr lang="en-US" sz="1600" dirty="0">
                <a:solidFill>
                  <a:srgbClr val="FF0000"/>
                </a:solidFill>
              </a:rPr>
              <a:t>saturated pixels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96400" y="4191000"/>
            <a:ext cx="3164008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Mouse Over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Line Profile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Histogram</a:t>
            </a:r>
          </a:p>
          <a:p>
            <a:pPr>
              <a:buFontTx/>
              <a:buChar char="-"/>
              <a:defRPr/>
            </a:pPr>
            <a:r>
              <a:rPr lang="en-US" sz="1600" b="0" dirty="0" err="1">
                <a:solidFill>
                  <a:srgbClr val="000000"/>
                </a:solidFill>
              </a:rPr>
              <a:t>HiLo</a:t>
            </a:r>
            <a:r>
              <a:rPr lang="en-US" sz="1600" b="0" dirty="0">
                <a:solidFill>
                  <a:srgbClr val="000000"/>
                </a:solidFill>
              </a:rPr>
              <a:t> Lookup </a:t>
            </a:r>
            <a:r>
              <a:rPr lang="en-US" sz="1600" b="0" dirty="0" smtClean="0">
                <a:solidFill>
                  <a:srgbClr val="000000"/>
                </a:solidFill>
              </a:rPr>
              <a:t>Table</a:t>
            </a:r>
          </a:p>
          <a:p>
            <a:pPr>
              <a:buFontTx/>
              <a:buChar char="-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Image..Transform..Image to Results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20200" y="5934075"/>
            <a:ext cx="1792288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divide by 2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add 120</a:t>
            </a:r>
          </a:p>
        </p:txBody>
      </p:sp>
      <p:sp>
        <p:nvSpPr>
          <p:cNvPr id="8205" name="Rectangle 21"/>
          <p:cNvSpPr>
            <a:spLocks noChangeArrowheads="1"/>
          </p:cNvSpPr>
          <p:nvPr/>
        </p:nvSpPr>
        <p:spPr bwMode="auto">
          <a:xfrm>
            <a:off x="9372600" y="304800"/>
            <a:ext cx="4521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smtClean="0"/>
              <a:t>Mention:</a:t>
            </a:r>
            <a:endParaRPr lang="en-US" i="1" dirty="0"/>
          </a:p>
          <a:p>
            <a:r>
              <a:rPr lang="en-US" i="1" dirty="0"/>
              <a:t>Image..Transform..Image to Results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29386</TotalTime>
  <Words>4860</Words>
  <Application>Microsoft Macintosh PowerPoint</Application>
  <PresentationFormat>On-screen Show (4:3)</PresentationFormat>
  <Paragraphs>596</Paragraphs>
  <Slides>62</Slides>
  <Notes>15</Notes>
  <HiddenSlides>0</HiddenSlides>
  <MMClips>4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Office Theme</vt:lpstr>
      <vt:lpstr>1_Office Theme</vt:lpstr>
      <vt:lpstr>2_Office Theme</vt:lpstr>
      <vt:lpstr>Basic Image Analysis (using ImageJ/FIJI)</vt:lpstr>
      <vt:lpstr>Why            ?</vt:lpstr>
      <vt:lpstr>Bangalore 2016</vt:lpstr>
      <vt:lpstr>NCBS Lab on Colocalisatin</vt:lpstr>
      <vt:lpstr>Other free, open-source software</vt:lpstr>
      <vt:lpstr>ImageJ/Fiji Installation</vt:lpstr>
      <vt:lpstr>An image is a matrix of numbers</vt:lpstr>
      <vt:lpstr>White-board session on content of microscopy images</vt:lpstr>
      <vt:lpstr>Image inspection </vt:lpstr>
      <vt:lpstr>Conversion to 8-bit format</vt:lpstr>
      <vt:lpstr>multi-color and scale-bar</vt:lpstr>
      <vt:lpstr>Comparing image formats</vt:lpstr>
      <vt:lpstr>always keep your raw images! (do conversions only on duplicates!)</vt:lpstr>
      <vt:lpstr>Measurements in images</vt:lpstr>
      <vt:lpstr>Manual measurements in multiple regions</vt:lpstr>
      <vt:lpstr>Biological interpretation of intensity measurements</vt:lpstr>
      <vt:lpstr>16-bit (or 8-bit) vs. 32-bit images</vt:lpstr>
      <vt:lpstr>Manual background subtraction on an image</vt:lpstr>
      <vt:lpstr>Threshold and automated particle analysis</vt:lpstr>
      <vt:lpstr>Point Spread Function Examination</vt:lpstr>
      <vt:lpstr>PowerPoint Presentation</vt:lpstr>
      <vt:lpstr>Measuring FRAP data (also uses a macro)</vt:lpstr>
      <vt:lpstr>Examine 3-D data using Hyperstacks and 3-D Viewer</vt:lpstr>
      <vt:lpstr>Colocalisation</vt:lpstr>
      <vt:lpstr>Pixel based co-localization</vt:lpstr>
      <vt:lpstr>Image filtering</vt:lpstr>
      <vt:lpstr>White-board session on: Image filtering</vt:lpstr>
      <vt:lpstr>Image filtering for  improved particle detection</vt:lpstr>
      <vt:lpstr>Top-hat filter</vt:lpstr>
      <vt:lpstr>Top-hat filter removes local background and thereby enhances locally bright structures</vt:lpstr>
      <vt:lpstr>Top-hat filtering</vt:lpstr>
      <vt:lpstr>Distinguishing dots from lines</vt:lpstr>
      <vt:lpstr>Image segmentation (object detection) using supervised machine-learning</vt:lpstr>
      <vt:lpstr>Supervised machine learning</vt:lpstr>
      <vt:lpstr>White-board session on supervised pixel classification</vt:lpstr>
      <vt:lpstr>Supervised automated pixel classification</vt:lpstr>
      <vt:lpstr>Stitching with flat-field correction</vt:lpstr>
      <vt:lpstr>Flat-field correction</vt:lpstr>
      <vt:lpstr>Time-lapse handling and analysis</vt:lpstr>
      <vt:lpstr>Time-lapse: Movie making and annotation</vt:lpstr>
      <vt:lpstr>Manual Tracking</vt:lpstr>
      <vt:lpstr>Kymograph Analysis</vt:lpstr>
      <vt:lpstr>PowerPoint Presentation</vt:lpstr>
      <vt:lpstr>PowerPoint Presentation</vt:lpstr>
      <vt:lpstr>White-board session on: Automated tracking</vt:lpstr>
      <vt:lpstr>Automated Tracking: Installing a Tracking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3-D segmentation and object analysis (using supervised learning)</vt:lpstr>
      <vt:lpstr>ImageJ Macros</vt:lpstr>
      <vt:lpstr>Tophat filtering macro</vt:lpstr>
      <vt:lpstr>Batch Analysis</vt:lpstr>
      <vt:lpstr>Batch analysis using macros: Top-hat filtering of many images</vt:lpstr>
      <vt:lpstr>Batch analysis using image stacks: Top-hat filtering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on Image Proessing using ImageJ / FIJI</dc:title>
  <dc:creator>Christian Tischer</dc:creator>
  <cp:lastModifiedBy>Christian Tischer</cp:lastModifiedBy>
  <cp:revision>932</cp:revision>
  <cp:lastPrinted>2015-09-22T08:14:22Z</cp:lastPrinted>
  <dcterms:created xsi:type="dcterms:W3CDTF">2006-08-16T00:00:00Z</dcterms:created>
  <dcterms:modified xsi:type="dcterms:W3CDTF">2016-09-23T06:59:24Z</dcterms:modified>
</cp:coreProperties>
</file>